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0"/>
  </p:notesMasterIdLst>
  <p:handoutMasterIdLst>
    <p:handoutMasterId r:id="rId31"/>
  </p:handoutMasterIdLst>
  <p:sldIdLst>
    <p:sldId id="293" r:id="rId2"/>
    <p:sldId id="281" r:id="rId3"/>
    <p:sldId id="298" r:id="rId4"/>
    <p:sldId id="300" r:id="rId5"/>
    <p:sldId id="299" r:id="rId6"/>
    <p:sldId id="301" r:id="rId7"/>
    <p:sldId id="294" r:id="rId8"/>
    <p:sldId id="295" r:id="rId9"/>
    <p:sldId id="297" r:id="rId10"/>
    <p:sldId id="302" r:id="rId11"/>
    <p:sldId id="303" r:id="rId12"/>
    <p:sldId id="272" r:id="rId13"/>
    <p:sldId id="282" r:id="rId14"/>
    <p:sldId id="287" r:id="rId15"/>
    <p:sldId id="284" r:id="rId16"/>
    <p:sldId id="288" r:id="rId17"/>
    <p:sldId id="283" r:id="rId18"/>
    <p:sldId id="289" r:id="rId19"/>
    <p:sldId id="285" r:id="rId20"/>
    <p:sldId id="290" r:id="rId21"/>
    <p:sldId id="286" r:id="rId22"/>
    <p:sldId id="291" r:id="rId23"/>
    <p:sldId id="266" r:id="rId24"/>
    <p:sldId id="277" r:id="rId25"/>
    <p:sldId id="276" r:id="rId26"/>
    <p:sldId id="278" r:id="rId27"/>
    <p:sldId id="279" r:id="rId28"/>
    <p:sldId id="280" r:id="rId29"/>
  </p:sldIdLst>
  <p:sldSz cx="9144000" cy="6858000" type="screen4x3"/>
  <p:notesSz cx="7099300" cy="102235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11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FE8100"/>
    <a:srgbClr val="33CC33"/>
    <a:srgbClr val="F9C800"/>
    <a:srgbClr val="889DAD"/>
    <a:srgbClr val="FFFF99"/>
    <a:srgbClr val="A65E09"/>
    <a:srgbClr val="ED9728"/>
    <a:srgbClr val="00800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間スタイル 1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間スタイル 1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1" autoAdjust="0"/>
    <p:restoredTop sz="89606" autoAdjust="0"/>
  </p:normalViewPr>
  <p:slideViewPr>
    <p:cSldViewPr>
      <p:cViewPr varScale="1">
        <p:scale>
          <a:sx n="56" d="100"/>
          <a:sy n="56" d="100"/>
        </p:scale>
        <p:origin x="773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861"/>
    </p:cViewPr>
  </p:sorterViewPr>
  <p:notesViewPr>
    <p:cSldViewPr>
      <p:cViewPr varScale="1">
        <p:scale>
          <a:sx n="55" d="100"/>
          <a:sy n="55" d="100"/>
        </p:scale>
        <p:origin x="-2088" y="-90"/>
      </p:cViewPr>
      <p:guideLst>
        <p:guide orient="horz" pos="3220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ja-JP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9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826CC657-A9CE-4261-B411-F6B0097B47B8}" type="datetimeFigureOut">
              <a:rPr lang="ja-JP" altLang="en-US"/>
              <a:pPr/>
              <a:t>2021/1/20</a:t>
            </a:fld>
            <a:endParaRPr lang="en-US" altLang="ja-JP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ja-JP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9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669CF1AF-C37D-46CA-A468-49B8BB4F9BB3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698177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6763"/>
            <a:ext cx="511175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55647"/>
            <a:ext cx="5680075" cy="460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</a:lstStyle>
          <a:p>
            <a:fld id="{B1573510-2C33-4309-9127-10EF3F5EE7F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4502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各エンティティについて軽く説明，後々使うインスタンスもここで出しておく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72133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2121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ここの説明で</a:t>
            </a:r>
            <a:r>
              <a:rPr kumimoji="1" lang="en-US" altLang="ja-JP" dirty="0" err="1" smtClean="0"/>
              <a:t>SearchShelterByDistance</a:t>
            </a:r>
            <a:r>
              <a:rPr kumimoji="1" lang="ja-JP" altLang="en-US" dirty="0" smtClean="0"/>
              <a:t>（）の説明もする？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24634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will talk about technical details.</a:t>
            </a:r>
          </a:p>
          <a:p>
            <a:r>
              <a:rPr kumimoji="1" lang="en-US" altLang="ja-JP" dirty="0"/>
              <a:t>First, Domain modeling defines data structure and relationships of Shelter Navi. The main entities are shelter and citizen and check-in.</a:t>
            </a:r>
          </a:p>
          <a:p>
            <a:r>
              <a:rPr kumimoji="1" lang="en-US" altLang="ja-JP" dirty="0"/>
              <a:t>Each entity as these data items and check-in records which citizen is in which shelter.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Second, How does the system search shelters by distance?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System obtains current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from GPS and find shelters S(</a:t>
            </a:r>
            <a:r>
              <a:rPr kumimoji="1" lang="en-US" altLang="ja-JP" dirty="0" err="1"/>
              <a:t>lng,lat</a:t>
            </a:r>
            <a:r>
              <a:rPr kumimoji="1" lang="en-US" altLang="ja-JP" dirty="0"/>
              <a:t>) such that this equation is satisfied.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equation searches the shelters whose coordinates are nearer than distance(D) form current position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Third, how does the system calculate density of shelter?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CheckIn</a:t>
            </a:r>
            <a:r>
              <a:rPr kumimoji="1" lang="en-US" altLang="ja-JP" dirty="0"/>
              <a:t>(S) represents the number of families currently checked in 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Capacity(S) represents the max number of families S can accommodate.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Density(S) equal </a:t>
            </a:r>
            <a:r>
              <a:rPr kumimoji="1" lang="en-US" altLang="ja-JP" dirty="0" err="1"/>
              <a:t>CheckIn</a:t>
            </a:r>
            <a:r>
              <a:rPr kumimoji="1" lang="en-US" altLang="ja-JP" dirty="0"/>
              <a:t>(S) divided by Capacity(S).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r>
              <a:rPr kumimoji="1" lang="en-US" altLang="ja-JP" dirty="0"/>
              <a:t>///////////</a:t>
            </a:r>
          </a:p>
          <a:p>
            <a:r>
              <a:rPr kumimoji="1" lang="en-US" altLang="ja-JP" dirty="0"/>
              <a:t>(Shelter’s data is shelter-id, name, address, latitude, longitude, </a:t>
            </a:r>
            <a:r>
              <a:rPr kumimoji="1" lang="en-US" altLang="ja-JP" dirty="0" err="1"/>
              <a:t>isActive</a:t>
            </a:r>
            <a:r>
              <a:rPr kumimoji="1" lang="en-US" altLang="ja-JP" dirty="0"/>
              <a:t>, and manager.</a:t>
            </a:r>
          </a:p>
          <a:p>
            <a:r>
              <a:rPr kumimoji="1" lang="en-US" altLang="ja-JP" dirty="0"/>
              <a:t>Citizen’s data is shelter-id, name, email, password, home address and number of families.</a:t>
            </a:r>
          </a:p>
          <a:p>
            <a:r>
              <a:rPr kumimoji="1" lang="en-US" altLang="ja-JP" dirty="0"/>
              <a:t>Check-in‘s data is id, shelter-id, citizen-id, check-in datetime and check-out datetime.)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84482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will talk about technical details.</a:t>
            </a:r>
          </a:p>
          <a:p>
            <a:r>
              <a:rPr kumimoji="1" lang="en-US" altLang="ja-JP" dirty="0"/>
              <a:t>First, Domain modeling defines data structure and relationships of Shelter Navi. The main entities are shelter and citizen and check-in.</a:t>
            </a:r>
          </a:p>
          <a:p>
            <a:r>
              <a:rPr kumimoji="1" lang="en-US" altLang="ja-JP" dirty="0"/>
              <a:t>Each entity as these data items and check-in records which citizen is in which shelter.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Second, How does the system search shelters by distance?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System obtains current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from GPS and find shelters S(</a:t>
            </a:r>
            <a:r>
              <a:rPr kumimoji="1" lang="en-US" altLang="ja-JP" dirty="0" err="1"/>
              <a:t>lng,lat</a:t>
            </a:r>
            <a:r>
              <a:rPr kumimoji="1" lang="en-US" altLang="ja-JP" dirty="0"/>
              <a:t>) such that this equation is satisfied.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equation searches the shelters whose coordinates are nearer than distance(D) form current position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Third, how does the system calculate density of shelter?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CheckIn</a:t>
            </a:r>
            <a:r>
              <a:rPr kumimoji="1" lang="en-US" altLang="ja-JP" dirty="0"/>
              <a:t>(S) represents the number of families currently checked in 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Capacity(S) represents the max number of families S can accommodate.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Density(S) equal </a:t>
            </a:r>
            <a:r>
              <a:rPr kumimoji="1" lang="en-US" altLang="ja-JP" dirty="0" err="1"/>
              <a:t>CheckIn</a:t>
            </a:r>
            <a:r>
              <a:rPr kumimoji="1" lang="en-US" altLang="ja-JP" dirty="0"/>
              <a:t>(S) divided by Capacity(S).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r>
              <a:rPr kumimoji="1" lang="en-US" altLang="ja-JP" dirty="0"/>
              <a:t>///////////</a:t>
            </a:r>
          </a:p>
          <a:p>
            <a:r>
              <a:rPr kumimoji="1" lang="en-US" altLang="ja-JP" dirty="0"/>
              <a:t>(Shelter’s data is shelter-id, name, address, latitude, longitude, </a:t>
            </a:r>
            <a:r>
              <a:rPr kumimoji="1" lang="en-US" altLang="ja-JP" dirty="0" err="1"/>
              <a:t>isActive</a:t>
            </a:r>
            <a:r>
              <a:rPr kumimoji="1" lang="en-US" altLang="ja-JP" dirty="0"/>
              <a:t>, and manager.</a:t>
            </a:r>
          </a:p>
          <a:p>
            <a:r>
              <a:rPr kumimoji="1" lang="en-US" altLang="ja-JP" dirty="0"/>
              <a:t>Citizen’s data is shelter-id, name, email, password, home address and number of families.</a:t>
            </a:r>
          </a:p>
          <a:p>
            <a:r>
              <a:rPr kumimoji="1" lang="en-US" altLang="ja-JP" dirty="0"/>
              <a:t>Check-in‘s data is id, shelter-id, citizen-id, check-in datetime and check-out datetime.)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21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59969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We are currently implementing Shelter Navi with open data of Kobe City and Himeji City</a:t>
            </a:r>
            <a:r>
              <a:rPr kumimoji="1" lang="en-US" altLang="ja-JP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These are screenshots of Prototype.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screen shows user registration screen where the citizen registers personal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screen shows shelter search screen in which the position of each shelter is marked by a circle.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Below shows the shelters name and address and capacity.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23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20302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プロトタイプでの避難所の表示範囲は、ユーザから半径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㎞以内としている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26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02933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27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05890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避難所から離れすぎた場合「チェックアウトしますか？」的なアナウンスを出したい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28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77120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それぞれ</a:t>
            </a:r>
            <a:r>
              <a:rPr kumimoji="1" lang="ja-JP" altLang="en-US" dirty="0" smtClean="0"/>
              <a:t>のエンティティがどのように結びつき，役割を果たすのか簡単に</a:t>
            </a:r>
            <a:r>
              <a:rPr kumimoji="1" lang="ja-JP" altLang="en-US" dirty="0" smtClean="0"/>
              <a:t>説明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1830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チェックインエンティティも図に加える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5460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Next, I will describe advantage of Shelter Navi.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/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/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/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But, there are some limitations.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/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/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/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We are also considering advanced use cases.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Manage private shelters (houses of relatives/friends) and </a:t>
            </a:r>
            <a:r>
              <a:rPr lang="en-US" altLang="ja-JP" dirty="0"/>
              <a:t>Integrate with public/local disaster information.</a:t>
            </a:r>
          </a:p>
          <a:p>
            <a:r>
              <a:rPr kumimoji="1" lang="en" altLang="ja-JP" sz="1200" b="0" i="0" kern="1200" dirty="0">
                <a:solidFill>
                  <a:schemeClr val="tx1"/>
                </a:solidFill>
                <a:effectLst/>
                <a:latin typeface="Arial" charset="0"/>
                <a:ea typeface="ＭＳ Ｐ明朝" pitchFamily="18" charset="-128"/>
                <a:cs typeface="+mn-cs"/>
              </a:rPr>
              <a:t>Cooperation by local governments is necessary to do experimental evaluation in real settings.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74555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Summary,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In this research, I study and develop </a:t>
            </a:r>
            <a:r>
              <a:rPr lang="en-US" altLang="ja-JP" b="1" dirty="0">
                <a:solidFill>
                  <a:srgbClr val="FF0000"/>
                </a:solidFill>
              </a:rPr>
              <a:t>Shelter Navi</a:t>
            </a:r>
            <a:r>
              <a:rPr lang="en-US" altLang="ja-JP" dirty="0"/>
              <a:t> for disaster</a:t>
            </a:r>
            <a:br>
              <a:rPr lang="en-US" altLang="ja-JP" dirty="0"/>
            </a:br>
            <a:r>
              <a:rPr lang="en-US" altLang="ja-JP" dirty="0"/>
              <a:t>evacuation navigation in the corona 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Research goal is to Achieve safe evacuation with avoiding 3Cs</a:t>
            </a:r>
            <a:br>
              <a:rPr lang="en-US" altLang="ja-JP" dirty="0"/>
            </a:br>
            <a:r>
              <a:rPr lang="en-US" altLang="ja-JP" dirty="0"/>
              <a:t>in shelters by </a:t>
            </a:r>
            <a:r>
              <a:rPr lang="en-US" altLang="ja-JP" dirty="0">
                <a:solidFill>
                  <a:srgbClr val="FF0000"/>
                </a:solidFill>
              </a:rPr>
              <a:t>self-help effort of citizens.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I presented basic use cases and system design like this.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Ongoing works are System development with Nakamura Lab. in Kobe University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 and Experimental evaluation in practical setting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That’s all. Thank you very much for kind attention.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65401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will talk about technical details.</a:t>
            </a:r>
          </a:p>
          <a:p>
            <a:r>
              <a:rPr kumimoji="1" lang="en-US" altLang="ja-JP" dirty="0"/>
              <a:t>First, Domain modeling defines data structure and relationships of Shelter Navi. The main entities are shelter and citizen and check-in.</a:t>
            </a:r>
          </a:p>
          <a:p>
            <a:r>
              <a:rPr kumimoji="1" lang="en-US" altLang="ja-JP" dirty="0"/>
              <a:t>Each entity as these data items and check-in records which citizen is in which shelter.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Second, How does the system search shelters by distance?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System obtains current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from GPS and find shelters S(</a:t>
            </a:r>
            <a:r>
              <a:rPr kumimoji="1" lang="en-US" altLang="ja-JP" dirty="0" err="1"/>
              <a:t>lng,lat</a:t>
            </a:r>
            <a:r>
              <a:rPr kumimoji="1" lang="en-US" altLang="ja-JP" dirty="0"/>
              <a:t>) such that this equation is satisfied.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equation searches the shelters whose coordinates are nearer than distance(D) form current position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Third, how does the system calculate density of shelter?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CheckIn</a:t>
            </a:r>
            <a:r>
              <a:rPr kumimoji="1" lang="en-US" altLang="ja-JP" dirty="0"/>
              <a:t>(S) represents the number of families currently checked in 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Capacity(S) represents the max number of families S can accommodate.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Density(S) equal </a:t>
            </a:r>
            <a:r>
              <a:rPr kumimoji="1" lang="en-US" altLang="ja-JP" dirty="0" err="1"/>
              <a:t>CheckIn</a:t>
            </a:r>
            <a:r>
              <a:rPr kumimoji="1" lang="en-US" altLang="ja-JP" dirty="0"/>
              <a:t>(S) divided by Capacity(S).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r>
              <a:rPr kumimoji="1" lang="en-US" altLang="ja-JP" dirty="0"/>
              <a:t>///////////</a:t>
            </a:r>
          </a:p>
          <a:p>
            <a:r>
              <a:rPr kumimoji="1" lang="en-US" altLang="ja-JP" dirty="0"/>
              <a:t>(Shelter’s data is shelter-id, name, address, latitude, longitude, </a:t>
            </a:r>
            <a:r>
              <a:rPr kumimoji="1" lang="en-US" altLang="ja-JP" dirty="0" err="1"/>
              <a:t>isActive</a:t>
            </a:r>
            <a:r>
              <a:rPr kumimoji="1" lang="en-US" altLang="ja-JP" dirty="0"/>
              <a:t>, and manager.</a:t>
            </a:r>
          </a:p>
          <a:p>
            <a:r>
              <a:rPr kumimoji="1" lang="en-US" altLang="ja-JP" dirty="0"/>
              <a:t>Citizen’s data is shelter-id, name, email, password, home address and number of families.</a:t>
            </a:r>
          </a:p>
          <a:p>
            <a:r>
              <a:rPr kumimoji="1" lang="en-US" altLang="ja-JP" dirty="0"/>
              <a:t>Check-in‘s data is id, shelter-id, citizen-id, check-in datetime and check-out datetime.)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89268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677782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70240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04378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175" y="0"/>
            <a:ext cx="9140825" cy="381000"/>
          </a:xfrm>
          <a:prstGeom prst="rect">
            <a:avLst/>
          </a:prstGeom>
          <a:gradFill rotWithShape="0">
            <a:gsLst>
              <a:gs pos="0">
                <a:srgbClr val="145214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7A1F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ja-JP" altLang="en-US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中村匡秀：スマートホームとスマートシティ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7321550" y="0"/>
            <a:ext cx="1822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ja-JP" altLang="en-US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神戸大学公開講座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381000"/>
            <a:ext cx="9144000" cy="76200"/>
          </a:xfrm>
          <a:prstGeom prst="rect">
            <a:avLst/>
          </a:prstGeom>
          <a:gradFill rotWithShape="0">
            <a:gsLst>
              <a:gs pos="0">
                <a:srgbClr val="99FF33"/>
              </a:gs>
              <a:gs pos="100000">
                <a:srgbClr val="477618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1219200" y="6667500"/>
            <a:ext cx="7924800" cy="0"/>
          </a:xfrm>
          <a:prstGeom prst="line">
            <a:avLst/>
          </a:prstGeom>
          <a:noFill/>
          <a:ln w="28575">
            <a:solidFill>
              <a:srgbClr val="66FF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609600" y="6629400"/>
            <a:ext cx="8534400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9" name="Picture 12" descr="logo_in14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88950"/>
            <a:ext cx="8382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mtClean="0"/>
            </a:lvl1pPr>
          </a:lstStyle>
          <a:p>
            <a:pPr lv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mtClean="0"/>
            </a:lvl1pPr>
          </a:lstStyle>
          <a:p>
            <a:pPr lvl="0"/>
            <a:r>
              <a:rPr lang="ja-JP" altLang="en-US" noProof="0"/>
              <a:t>マスター サブタイトルの書式設定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1E89B0-99F1-4E4C-9336-BF4F2462FAEF}" type="datetime1">
              <a:rPr lang="ja-JP" altLang="en-US"/>
              <a:pPr>
                <a:defRPr/>
              </a:pPr>
              <a:t>2021/1/20</a:t>
            </a:fld>
            <a:endParaRPr lang="en-US" altLang="ja-JP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5DAAE00-D70F-4D9C-9F62-DC30E69A8CA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4553740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1D7CB-E14B-484C-AD54-D3FCD1D6F873}" type="datetime1">
              <a:rPr lang="ja-JP" altLang="en-US"/>
              <a:pPr>
                <a:defRPr/>
              </a:pPr>
              <a:t>2021/1/20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1F0A2D-EAE7-434E-B88B-5CF328D1B48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6777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67500" y="457200"/>
            <a:ext cx="2095500" cy="59436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81000" y="457200"/>
            <a:ext cx="6134100" cy="59436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2196E-95EE-4BC1-A7C5-75881C2595AE}" type="datetime1">
              <a:rPr lang="ja-JP" altLang="en-US"/>
              <a:pPr>
                <a:defRPr/>
              </a:pPr>
              <a:t>2021/1/20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48DE4A-0363-4A51-9D2D-511FA4314A1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5846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5EE57-C2D3-418F-A87E-719D8CCBD85A}" type="datetime1">
              <a:rPr lang="ja-JP" altLang="en-US"/>
              <a:pPr>
                <a:defRPr/>
              </a:pPr>
              <a:t>2021/1/20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B1702-1328-441D-B737-C2B94A2E6AF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05986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A9B81-2374-4F6A-B7DB-2F2A7EF9A83B}" type="datetime1">
              <a:rPr lang="ja-JP" altLang="en-US"/>
              <a:pPr>
                <a:defRPr/>
              </a:pPr>
              <a:t>2021/1/20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8B077F-56BC-4204-B88A-722069358AB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65820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11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11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D7037-243C-4BBB-8266-31899CCA00C8}" type="datetime1">
              <a:rPr lang="ja-JP" altLang="en-US"/>
              <a:pPr>
                <a:defRPr/>
              </a:pPr>
              <a:t>2021/1/20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6FB463-F47E-4529-AB41-9563136760B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6775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1900C-EF8C-47D6-BE6D-4E1D4541C3B8}" type="datetime1">
              <a:rPr lang="ja-JP" altLang="en-US"/>
              <a:pPr>
                <a:defRPr/>
              </a:pPr>
              <a:t>2021/1/20</a:t>
            </a:fld>
            <a:endParaRPr lang="en-US" altLang="ja-JP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B0F1B2-68E3-471E-956D-09614C1B8F61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7108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AEA61-E2A3-4057-8D18-8C175F682154}" type="datetime1">
              <a:rPr lang="ja-JP" altLang="en-US"/>
              <a:pPr>
                <a:defRPr/>
              </a:pPr>
              <a:t>2021/1/20</a:t>
            </a:fld>
            <a:endParaRPr lang="en-US" altLang="ja-JP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C863EA-DC82-4803-84D6-B58328180AA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4800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DCEA11-7D61-4288-8EE6-1197CF9EE7D7}" type="datetime1">
              <a:rPr lang="ja-JP" altLang="en-US"/>
              <a:pPr>
                <a:defRPr/>
              </a:pPr>
              <a:t>2021/1/20</a:t>
            </a:fld>
            <a:endParaRPr lang="en-US" altLang="ja-JP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126E1-1A25-4DD1-AA87-AE242AD0128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8734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3D197A-C698-4A91-A424-402F483A7DAB}" type="datetime1">
              <a:rPr lang="ja-JP" altLang="en-US"/>
              <a:pPr>
                <a:defRPr/>
              </a:pPr>
              <a:t>2021/1/20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FDE59D-1F04-49DF-9287-324685ECC74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9814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3FC48E-82D9-4DDD-BC43-19FE805227CA}" type="datetime1">
              <a:rPr lang="ja-JP" altLang="en-US"/>
              <a:pPr>
                <a:defRPr/>
              </a:pPr>
              <a:t>2021/1/20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575479-990E-4D93-8F64-8281B2C892A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6803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78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ＭＳ Ｐゴシック" pitchFamily="50" charset="-128"/>
                <a:ea typeface="ＭＳ Ｐゴシック" pitchFamily="50" charset="-128"/>
              </a:defRPr>
            </a:lvl1pPr>
          </a:lstStyle>
          <a:p>
            <a:pPr>
              <a:defRPr/>
            </a:pPr>
            <a:fld id="{6B79D978-E3B1-471C-BD37-926CF261AFDA}" type="datetime1">
              <a:rPr lang="ja-JP" altLang="en-US"/>
              <a:pPr>
                <a:defRPr/>
              </a:pPr>
              <a:t>2021/1/20</a:t>
            </a:fld>
            <a:endParaRPr lang="en-US" altLang="ja-JP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5913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fld id="{7E527C10-4985-4E73-9038-AD9102CB5589}" type="slidenum">
              <a:rPr lang="en-US" altLang="ja-JP"/>
              <a:pPr/>
              <a:t>‹#›</a:t>
            </a:fld>
            <a:endParaRPr lang="en-US" altLang="ja-JP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457200"/>
            <a:ext cx="7848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9" name="Rectangle 5"/>
          <p:cNvSpPr>
            <a:spLocks noChangeArrowheads="1"/>
          </p:cNvSpPr>
          <p:nvPr userDrawn="1"/>
        </p:nvSpPr>
        <p:spPr bwMode="auto">
          <a:xfrm>
            <a:off x="3175" y="0"/>
            <a:ext cx="9140825" cy="381000"/>
          </a:xfrm>
          <a:prstGeom prst="rect">
            <a:avLst/>
          </a:prstGeom>
          <a:gradFill rotWithShape="0">
            <a:gsLst>
              <a:gs pos="0">
                <a:srgbClr val="145214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7A1F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en-US" altLang="ja-JP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GSC Presentation</a:t>
            </a:r>
            <a:endParaRPr lang="ja-JP" altLang="en-US" sz="1600" b="1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3820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第</a:t>
            </a:r>
            <a:r>
              <a:rPr lang="en-US" altLang="ja-JP" dirty="0"/>
              <a:t>1</a:t>
            </a:r>
            <a:r>
              <a:rPr lang="ja-JP" altLang="en-US" dirty="0"/>
              <a:t>レベル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7549086" y="28499"/>
            <a:ext cx="15744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algn="r" eaLnBrk="1" hangingPunct="1"/>
            <a:r>
              <a:rPr lang="en-US" altLang="ja-JP" sz="1600" b="1" err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Hiroto</a:t>
            </a:r>
            <a:r>
              <a:rPr lang="en-US" altLang="ja-JP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 Nakada</a:t>
            </a:r>
            <a:endParaRPr lang="ja-JP" altLang="en-US" sz="1600" b="1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381000"/>
            <a:ext cx="9144000" cy="76200"/>
          </a:xfrm>
          <a:prstGeom prst="rect">
            <a:avLst/>
          </a:prstGeom>
          <a:gradFill rotWithShape="0">
            <a:gsLst>
              <a:gs pos="0">
                <a:srgbClr val="99FF33"/>
              </a:gs>
              <a:gs pos="100000">
                <a:srgbClr val="477618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219200" y="6667500"/>
            <a:ext cx="7924800" cy="0"/>
          </a:xfrm>
          <a:prstGeom prst="line">
            <a:avLst/>
          </a:prstGeom>
          <a:noFill/>
          <a:ln w="28575">
            <a:solidFill>
              <a:srgbClr val="66FF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609600" y="6629400"/>
            <a:ext cx="8534400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5" name="Picture 12" descr="logo_in140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88950"/>
            <a:ext cx="533400" cy="46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4" r:id="rId3"/>
    <p:sldLayoutId id="2147483683" r:id="rId4"/>
    <p:sldLayoutId id="2147483682" r:id="rId5"/>
    <p:sldLayoutId id="2147483681" r:id="rId6"/>
    <p:sldLayoutId id="2147483680" r:id="rId7"/>
    <p:sldLayoutId id="2147483679" r:id="rId8"/>
    <p:sldLayoutId id="2147483678" r:id="rId9"/>
    <p:sldLayoutId id="2147483677" r:id="rId10"/>
    <p:sldLayoutId id="2147483676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333399"/>
        </a:buClr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3399FF"/>
        </a:buClr>
        <a:buFont typeface="Wingdings" panose="05000000000000000000" pitchFamily="2" charset="2"/>
        <a:buChar char="u"/>
        <a:defRPr kumimoji="1" sz="2000">
          <a:solidFill>
            <a:srgbClr val="0070C0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FFFF"/>
        </a:buClr>
        <a:buFont typeface="Wingdings" panose="05000000000000000000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1.png"/><Relationship Id="rId5" Type="http://schemas.openxmlformats.org/officeDocument/2006/relationships/image" Target="../media/image20.tiff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3.tiff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media3.m4a"/><Relationship Id="rId7" Type="http://schemas.openxmlformats.org/officeDocument/2006/relationships/image" Target="../media/image26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ドメインモデリング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ユーザ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ShelterNavi</a:t>
            </a:r>
            <a:r>
              <a:rPr lang="ja-JP" altLang="en-US" dirty="0" smtClean="0"/>
              <a:t>のユーザ</a:t>
            </a:r>
            <a:endParaRPr lang="en-US" altLang="ja-JP" dirty="0" smtClean="0"/>
          </a:p>
          <a:p>
            <a:r>
              <a:rPr lang="ja-JP" altLang="en-US" dirty="0" smtClean="0"/>
              <a:t>避難所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ユーザの避難先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自治体が事前に登録</a:t>
            </a:r>
            <a:endParaRPr lang="en-US" altLang="ja-JP" dirty="0" smtClean="0"/>
          </a:p>
          <a:p>
            <a:r>
              <a:rPr lang="ja-JP" altLang="en-US" dirty="0" smtClean="0"/>
              <a:t>チェックイン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ユーザとユーザの避難先を関連づける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ユーザと避難所の動的な情報を更新</a:t>
            </a:r>
            <a:endParaRPr lang="en-US" altLang="ja-JP" dirty="0" smtClean="0"/>
          </a:p>
          <a:p>
            <a:r>
              <a:rPr lang="ja-JP" altLang="en-US" dirty="0"/>
              <a:t>ユーザ</a:t>
            </a:r>
            <a:r>
              <a:rPr lang="ja-JP" altLang="en-US" dirty="0" smtClean="0"/>
              <a:t>の状態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ユーザの避難状態</a:t>
            </a:r>
            <a:endParaRPr lang="en-US" altLang="ja-JP" dirty="0" smtClean="0"/>
          </a:p>
          <a:p>
            <a:r>
              <a:rPr lang="ja-JP" altLang="en-US" dirty="0"/>
              <a:t>避難所</a:t>
            </a:r>
            <a:r>
              <a:rPr lang="ja-JP" altLang="en-US" dirty="0" smtClean="0"/>
              <a:t>の状態</a:t>
            </a:r>
            <a:endParaRPr lang="en-US" altLang="ja-JP" dirty="0"/>
          </a:p>
          <a:p>
            <a:pPr lvl="1"/>
            <a:r>
              <a:rPr lang="ja-JP" altLang="en-US" dirty="0" smtClean="0"/>
              <a:t>避難所</a:t>
            </a:r>
            <a:r>
              <a:rPr lang="ja-JP" altLang="en-US" dirty="0" smtClean="0"/>
              <a:t>の収容人数，混雑度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</a:t>
            </a:fld>
            <a:endParaRPr lang="en-US" altLang="ja-JP"/>
          </a:p>
        </p:txBody>
      </p:sp>
      <p:pic>
        <p:nvPicPr>
          <p:cNvPr id="5" name="コンテンツ プレースホルダ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42168" y="1745302"/>
            <a:ext cx="828041" cy="971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585" y="1706433"/>
            <a:ext cx="949735" cy="1023973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156176" y="273040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ユーザ</a:t>
            </a:r>
            <a:r>
              <a:rPr lang="en-US" altLang="ja-JP" sz="1600" dirty="0">
                <a:latin typeface="+mn-lt"/>
                <a:ea typeface="ＭＳ Ｐゴシック" panose="020B0600070205080204" pitchFamily="50" charset="-128"/>
              </a:rPr>
              <a:t>A</a:t>
            </a:r>
            <a:endParaRPr kumimoji="1" lang="ja-JP" altLang="en-US" sz="1600" dirty="0" smtClean="0"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256765" y="2730406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ユーザ</a:t>
            </a:r>
            <a:r>
              <a:rPr lang="en-US" altLang="ja-JP" sz="1600" dirty="0">
                <a:latin typeface="+mn-lt"/>
                <a:ea typeface="ＭＳ Ｐゴシック" panose="020B0600070205080204" pitchFamily="50" charset="-128"/>
              </a:rPr>
              <a:t>B</a:t>
            </a:r>
            <a:endParaRPr kumimoji="1" lang="ja-JP" altLang="en-US" sz="1600" dirty="0" smtClean="0">
              <a:latin typeface="+mn-lt"/>
              <a:ea typeface="ＭＳ Ｐゴシック" panose="020B0600070205080204" pitchFamily="50" charset="-128"/>
            </a:endParaRPr>
          </a:p>
        </p:txBody>
      </p:sp>
      <p:pic>
        <p:nvPicPr>
          <p:cNvPr id="9" name="Picture 2" descr="https://1.bp.blogspot.com/-XKTafTy2_Bw/UOKDYzJbICI/AAAAAAAAKNY/tTeng5oVcJk/s1600/schoo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020" y="4401184"/>
            <a:ext cx="973404" cy="61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2.bp.blogspot.com/-9dUKu2CVEgg/VfS6KXqDqkI/AAAAAAAAxOA/N7W0ofbVlH8/s800/building_kouminka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3501008"/>
            <a:ext cx="780190" cy="7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体育館のイラスト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267067"/>
            <a:ext cx="1112258" cy="82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木造校舎のイラスト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523670"/>
            <a:ext cx="986058" cy="72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6372200" y="5112550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登録済みの避難所</a:t>
            </a:r>
          </a:p>
        </p:txBody>
      </p:sp>
    </p:spTree>
    <p:extLst>
      <p:ext uri="{BB962C8B-B14F-4D97-AF65-F5344CB8AC3E}">
        <p14:creationId xmlns:p14="http://schemas.microsoft.com/office/powerpoint/2010/main" val="275485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4DD2DA-9237-B34B-8D0C-F6168664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考察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17F680-B191-E14B-8089-7B76F1EBF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ShelterNavi</a:t>
            </a:r>
            <a:r>
              <a:rPr lang="ja-JP" altLang="en-US" dirty="0" smtClean="0"/>
              <a:t>の利点</a:t>
            </a:r>
            <a:endParaRPr lang="en-US" altLang="ja-JP" dirty="0"/>
          </a:p>
          <a:p>
            <a:pPr lvl="1"/>
            <a:r>
              <a:rPr lang="en-US" altLang="ja-JP" dirty="0"/>
              <a:t>Citizens can find vacant shelters by themselves</a:t>
            </a:r>
          </a:p>
          <a:p>
            <a:pPr lvl="1"/>
            <a:r>
              <a:rPr lang="en-US" altLang="ja-JP" dirty="0"/>
              <a:t>Shelter congestion is measured automatically by the system</a:t>
            </a:r>
          </a:p>
          <a:p>
            <a:pPr lvl="1"/>
            <a:r>
              <a:rPr lang="en-US" altLang="ja-JP" dirty="0"/>
              <a:t>Government staff can check the real-time status of every shelter</a:t>
            </a:r>
          </a:p>
          <a:p>
            <a:r>
              <a:rPr lang="en-US" altLang="ja-JP" dirty="0" err="1" smtClean="0"/>
              <a:t>ShelterNavi</a:t>
            </a:r>
            <a:r>
              <a:rPr lang="ja-JP" altLang="en-US" dirty="0" smtClean="0"/>
              <a:t>の限界</a:t>
            </a:r>
            <a:endParaRPr lang="en-US" altLang="ja-JP" dirty="0"/>
          </a:p>
          <a:p>
            <a:pPr lvl="1"/>
            <a:r>
              <a:rPr lang="en-US" altLang="ja-JP" dirty="0"/>
              <a:t>Strict data management is needed (info, capacity, open/close)</a:t>
            </a:r>
          </a:p>
          <a:p>
            <a:pPr lvl="1"/>
            <a:r>
              <a:rPr lang="en-US" altLang="ja-JP" dirty="0"/>
              <a:t>Not easy for people unfamiliar with smartphone operations</a:t>
            </a:r>
          </a:p>
          <a:p>
            <a:pPr lvl="1"/>
            <a:r>
              <a:rPr lang="en-US" altLang="ja-JP" dirty="0"/>
              <a:t>Rely on mobile network infrastructure</a:t>
            </a:r>
          </a:p>
          <a:p>
            <a:pPr lvl="1"/>
            <a:endParaRPr lang="en-US" altLang="ja-JP" dirty="0"/>
          </a:p>
          <a:p>
            <a:r>
              <a:rPr lang="ja-JP" altLang="en-US" dirty="0" smtClean="0"/>
              <a:t>ユースケースの拡張</a:t>
            </a:r>
            <a:endParaRPr lang="en-US" altLang="ja-JP" dirty="0"/>
          </a:p>
          <a:p>
            <a:pPr lvl="1"/>
            <a:r>
              <a:rPr lang="en-US" altLang="ja-JP" dirty="0"/>
              <a:t>Manage private shelters (houses of relatives/friends)</a:t>
            </a:r>
          </a:p>
          <a:p>
            <a:pPr lvl="1"/>
            <a:r>
              <a:rPr lang="en-US" altLang="ja-JP" dirty="0"/>
              <a:t>Integrate with public/local disaster information</a:t>
            </a:r>
          </a:p>
          <a:p>
            <a:r>
              <a:rPr lang="ja-JP" altLang="en-US" dirty="0"/>
              <a:t>実験</a:t>
            </a:r>
            <a:r>
              <a:rPr lang="ja-JP" altLang="en-US" dirty="0" smtClean="0"/>
              <a:t>の</a:t>
            </a:r>
            <a:r>
              <a:rPr lang="ja-JP" altLang="en-US" dirty="0"/>
              <a:t>評価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Cooperation </a:t>
            </a:r>
            <a:r>
              <a:rPr lang="en-US" altLang="ja-JP" dirty="0"/>
              <a:t>by local governments is inevitable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FA771EC-2FD8-5045-8EE5-BB01D2D892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10</a:t>
            </a:fld>
            <a:endParaRPr lang="en-US" altLang="ja-JP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E0CECC3-177B-5943-8C9E-DD744015F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643" y="4235326"/>
            <a:ext cx="2020013" cy="1593974"/>
          </a:xfrm>
          <a:prstGeom prst="rect">
            <a:avLst/>
          </a:prstGeom>
        </p:spPr>
      </p:pic>
      <p:pic>
        <p:nvPicPr>
          <p:cNvPr id="8" name="オーディオ 7">
            <a:hlinkClick r:id="" action="ppaction://media"/>
            <a:extLst>
              <a:ext uri="{FF2B5EF4-FFF2-40B4-BE49-F238E27FC236}">
                <a16:creationId xmlns:a16="http://schemas.microsoft.com/office/drawing/2014/main" id="{176B9DE0-729E-D64B-AD62-330F5B3640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5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99"/>
    </mc:Choice>
    <mc:Fallback xmlns="">
      <p:transition spd="slow" advTm="71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まと</a:t>
            </a:r>
            <a:r>
              <a:rPr lang="ja-JP" altLang="en-US" dirty="0"/>
              <a:t>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000" y="1066800"/>
            <a:ext cx="8382000" cy="5791200"/>
          </a:xfrm>
        </p:spPr>
        <p:txBody>
          <a:bodyPr/>
          <a:lstStyle/>
          <a:p>
            <a:r>
              <a:rPr lang="en-US" altLang="ja-JP" dirty="0"/>
              <a:t>Study and develop </a:t>
            </a:r>
            <a:r>
              <a:rPr lang="en-US" altLang="ja-JP" b="1" dirty="0">
                <a:solidFill>
                  <a:srgbClr val="FF0000"/>
                </a:solidFill>
              </a:rPr>
              <a:t>Shelter </a:t>
            </a:r>
            <a:r>
              <a:rPr lang="en-US" altLang="ja-JP" b="1" dirty="0" err="1">
                <a:solidFill>
                  <a:srgbClr val="FF0000"/>
                </a:solidFill>
              </a:rPr>
              <a:t>Navi</a:t>
            </a:r>
            <a:r>
              <a:rPr lang="en-US" altLang="ja-JP" dirty="0"/>
              <a:t> for disaster</a:t>
            </a:r>
            <a:br>
              <a:rPr lang="en-US" altLang="ja-JP" dirty="0"/>
            </a:br>
            <a:r>
              <a:rPr lang="en-US" altLang="ja-JP" dirty="0"/>
              <a:t>evacuation navigation in the corona age</a:t>
            </a:r>
          </a:p>
          <a:p>
            <a:pPr lvl="1"/>
            <a:r>
              <a:rPr lang="en-US" altLang="ja-JP" dirty="0"/>
              <a:t>Achieve safe evacuation with avoiding 3Cs</a:t>
            </a:r>
            <a:br>
              <a:rPr lang="en-US" altLang="ja-JP" dirty="0"/>
            </a:br>
            <a:r>
              <a:rPr lang="en-US" altLang="ja-JP" dirty="0"/>
              <a:t>in shelters by </a:t>
            </a:r>
            <a:r>
              <a:rPr lang="en-US" altLang="ja-JP" dirty="0">
                <a:solidFill>
                  <a:srgbClr val="FF0000"/>
                </a:solidFill>
              </a:rPr>
              <a:t>self-help effort of citizens</a:t>
            </a:r>
          </a:p>
          <a:p>
            <a:r>
              <a:rPr lang="en-US" altLang="ja-JP" dirty="0"/>
              <a:t>Presented basic use cases and system design</a:t>
            </a:r>
          </a:p>
          <a:p>
            <a:pPr lvl="1"/>
            <a:endParaRPr lang="en-US" altLang="ja-JP" dirty="0">
              <a:solidFill>
                <a:srgbClr val="FF0000"/>
              </a:solidFill>
            </a:endParaRPr>
          </a:p>
          <a:p>
            <a:pPr lvl="1"/>
            <a:endParaRPr lang="en-US" altLang="ja-JP" dirty="0">
              <a:solidFill>
                <a:srgbClr val="FF0000"/>
              </a:solidFill>
            </a:endParaRP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Ongoing Work</a:t>
            </a:r>
          </a:p>
          <a:p>
            <a:pPr lvl="1"/>
            <a:r>
              <a:rPr lang="en-US" altLang="ja-JP" dirty="0"/>
              <a:t>System development with Nakamura Lab. in Kobe University</a:t>
            </a:r>
          </a:p>
          <a:p>
            <a:pPr lvl="1"/>
            <a:r>
              <a:rPr lang="en-US" altLang="ja-JP" dirty="0"/>
              <a:t>Experimental evaluation in practical setting</a:t>
            </a:r>
          </a:p>
          <a:p>
            <a:pPr lvl="1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11</a:t>
            </a:fld>
            <a:endParaRPr lang="en-US" altLang="ja-JP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3B747D9-5BE5-C243-9649-73BF6E4DE8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648" y="1196752"/>
            <a:ext cx="1488352" cy="158417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1F659714-15BE-2744-8109-4B5A5F602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8179" y="3488428"/>
            <a:ext cx="1017163" cy="1069082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22" y="3083630"/>
            <a:ext cx="4385862" cy="2448272"/>
          </a:xfrm>
          <a:prstGeom prst="rect">
            <a:avLst/>
          </a:prstGeom>
        </p:spPr>
      </p:pic>
      <p:pic>
        <p:nvPicPr>
          <p:cNvPr id="67" name="図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5342" y="3414138"/>
            <a:ext cx="2657138" cy="2038171"/>
          </a:xfrm>
          <a:prstGeom prst="rect">
            <a:avLst/>
          </a:prstGeom>
        </p:spPr>
      </p:pic>
      <p:pic>
        <p:nvPicPr>
          <p:cNvPr id="12" name="オーディオ 11">
            <a:hlinkClick r:id="" action="ppaction://media"/>
            <a:extLst>
              <a:ext uri="{FF2B5EF4-FFF2-40B4-BE49-F238E27FC236}">
                <a16:creationId xmlns:a16="http://schemas.microsoft.com/office/drawing/2014/main" id="{93BDB796-DD91-9C43-949B-AC1D3D917B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6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13"/>
    </mc:Choice>
    <mc:Fallback xmlns="">
      <p:transition spd="slow" advTm="37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5721E5-4252-AA48-9D0B-4875B6BE0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Domain modeling</a:t>
            </a:r>
          </a:p>
          <a:p>
            <a:pPr lvl="1"/>
            <a:r>
              <a:rPr lang="en-US" altLang="ja-JP" b="1" dirty="0"/>
              <a:t>Shelter:</a:t>
            </a:r>
            <a:r>
              <a:rPr lang="en-US" altLang="ja-JP" dirty="0"/>
              <a:t> </a:t>
            </a:r>
            <a:r>
              <a:rPr lang="en-US" altLang="ja-JP" sz="1400" u="sng" dirty="0" err="1"/>
              <a:t>sid</a:t>
            </a:r>
            <a:r>
              <a:rPr lang="en-US" altLang="ja-JP" sz="1400" u="sng" dirty="0"/>
              <a:t>,</a:t>
            </a:r>
            <a:r>
              <a:rPr lang="en-US" altLang="ja-JP" sz="1400" dirty="0"/>
              <a:t> name, address, </a:t>
            </a:r>
            <a:r>
              <a:rPr lang="en-US" altLang="ja-JP" sz="1400" dirty="0" err="1"/>
              <a:t>lat</a:t>
            </a:r>
            <a:r>
              <a:rPr lang="en-US" altLang="ja-JP" sz="1400" dirty="0"/>
              <a:t>, </a:t>
            </a:r>
            <a:r>
              <a:rPr lang="en-US" altLang="ja-JP" sz="1400" dirty="0" err="1"/>
              <a:t>lng</a:t>
            </a:r>
            <a:r>
              <a:rPr lang="en-US" altLang="ja-JP" sz="1400" dirty="0"/>
              <a:t>, capacity, </a:t>
            </a:r>
            <a:r>
              <a:rPr lang="en-US" altLang="ja-JP" sz="1400" dirty="0" err="1"/>
              <a:t>isActive</a:t>
            </a:r>
            <a:r>
              <a:rPr lang="en-US" altLang="ja-JP" sz="1400" dirty="0"/>
              <a:t>, manager</a:t>
            </a:r>
            <a:endParaRPr lang="en-US" altLang="ja-JP" dirty="0"/>
          </a:p>
          <a:p>
            <a:pPr lvl="1"/>
            <a:r>
              <a:rPr kumimoji="1" lang="en-US" altLang="ja-JP" b="1" dirty="0"/>
              <a:t>Citizen: </a:t>
            </a:r>
            <a:r>
              <a:rPr kumimoji="1" lang="en-US" altLang="ja-JP" sz="1400" u="sng" dirty="0" err="1"/>
              <a:t>cid</a:t>
            </a:r>
            <a:r>
              <a:rPr kumimoji="1" lang="en-US" altLang="ja-JP" sz="1400" dirty="0"/>
              <a:t>, name, email, password, home address, # of families</a:t>
            </a:r>
            <a:r>
              <a:rPr kumimoji="1" lang="en-US" altLang="ja-JP" dirty="0"/>
              <a:t> </a:t>
            </a:r>
          </a:p>
          <a:p>
            <a:pPr lvl="1"/>
            <a:r>
              <a:rPr kumimoji="1" lang="en-US" altLang="ja-JP" b="1" dirty="0"/>
              <a:t>Check-In:</a:t>
            </a:r>
            <a:r>
              <a:rPr kumimoji="1" lang="en-US" altLang="ja-JP" dirty="0"/>
              <a:t> </a:t>
            </a:r>
            <a:r>
              <a:rPr kumimoji="1" lang="en-US" altLang="ja-JP" sz="1400" u="sng" dirty="0"/>
              <a:t>id,</a:t>
            </a:r>
            <a:r>
              <a:rPr kumimoji="1" lang="en-US" altLang="ja-JP" sz="1400" dirty="0"/>
              <a:t> </a:t>
            </a:r>
            <a:r>
              <a:rPr kumimoji="1" lang="en-US" altLang="ja-JP" sz="1400" dirty="0" err="1"/>
              <a:t>cid</a:t>
            </a:r>
            <a:r>
              <a:rPr kumimoji="1" lang="en-US" altLang="ja-JP" sz="1400" dirty="0"/>
              <a:t>, </a:t>
            </a:r>
            <a:r>
              <a:rPr kumimoji="1" lang="en-US" altLang="ja-JP" sz="1400" dirty="0" err="1"/>
              <a:t>sid</a:t>
            </a:r>
            <a:r>
              <a:rPr lang="en-US" altLang="ja-JP" sz="1400" dirty="0"/>
              <a:t>, check-in </a:t>
            </a:r>
            <a:r>
              <a:rPr lang="en-US" altLang="ja-JP" sz="1400" dirty="0" err="1"/>
              <a:t>datetime</a:t>
            </a:r>
            <a:r>
              <a:rPr lang="en-US" altLang="ja-JP" sz="1400" dirty="0"/>
              <a:t>, check-out </a:t>
            </a:r>
            <a:r>
              <a:rPr lang="en-US" altLang="ja-JP" sz="1400" dirty="0" err="1"/>
              <a:t>datetime</a:t>
            </a:r>
            <a:r>
              <a:rPr lang="en-US" altLang="ja-JP" dirty="0"/>
              <a:t> </a:t>
            </a:r>
          </a:p>
          <a:p>
            <a:r>
              <a:rPr lang="en-US" altLang="ja-JP" dirty="0"/>
              <a:t>Search </a:t>
            </a:r>
            <a:r>
              <a:rPr kumimoji="1" lang="en-US" altLang="ja-JP" dirty="0"/>
              <a:t>shelters by distance</a:t>
            </a:r>
          </a:p>
          <a:p>
            <a:pPr lvl="1"/>
            <a:r>
              <a:rPr kumimoji="1" lang="en-US" altLang="ja-JP" dirty="0"/>
              <a:t>Obtain current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from GPS</a:t>
            </a:r>
          </a:p>
          <a:p>
            <a:pPr lvl="1"/>
            <a:r>
              <a:rPr lang="en-US" altLang="ja-JP" dirty="0"/>
              <a:t>Find shelters S(</a:t>
            </a:r>
            <a:r>
              <a:rPr lang="en-US" altLang="ja-JP" dirty="0" err="1"/>
              <a:t>lng</a:t>
            </a:r>
            <a:r>
              <a:rPr lang="en-US" altLang="ja-JP" dirty="0"/>
              <a:t>, </a:t>
            </a:r>
            <a:r>
              <a:rPr lang="en-US" altLang="ja-JP" dirty="0" err="1"/>
              <a:t>lat</a:t>
            </a:r>
            <a:r>
              <a:rPr lang="en-US" altLang="ja-JP" dirty="0"/>
              <a:t>) such that ;</a:t>
            </a:r>
            <a:br>
              <a:rPr lang="en-US" altLang="ja-JP" dirty="0"/>
            </a:b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kumimoji="1"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lng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6371 * </a:t>
            </a:r>
            <a:r>
              <a:rPr kumimoji="1"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acos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(cos(rad(y)) * </a:t>
            </a:r>
            <a:b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cos(rad(</a:t>
            </a:r>
            <a:r>
              <a:rPr kumimoji="1"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* cos(rad(</a:t>
            </a:r>
            <a:r>
              <a:rPr kumimoji="1"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lng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rad(x)) </a:t>
            </a:r>
            <a:b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sin(rad(y))*sin(rad(</a:t>
            </a:r>
            <a:r>
              <a:rPr kumimoji="1"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))) &lt;= D</a:t>
            </a:r>
            <a:endParaRPr lang="en-US" altLang="ja-JP" dirty="0"/>
          </a:p>
          <a:p>
            <a:pPr marL="400050"/>
            <a:r>
              <a:rPr kumimoji="1" lang="en-US" altLang="ja-JP" dirty="0"/>
              <a:t>Calculate density of shelter</a:t>
            </a:r>
          </a:p>
          <a:p>
            <a:pPr marL="800100" lvl="1"/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CheckIn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  <a:r>
              <a:rPr lang="en-US" altLang="ja-JP" dirty="0"/>
              <a:t>: # of families currently checked in </a:t>
            </a:r>
            <a:r>
              <a:rPr lang="en-US" altLang="ja-JP" i="1" dirty="0"/>
              <a:t>S</a:t>
            </a:r>
            <a:endParaRPr kumimoji="1" lang="en-US" altLang="ja-JP" i="1" dirty="0"/>
          </a:p>
          <a:p>
            <a:pPr marL="800100" lvl="1"/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Capacity(S)</a:t>
            </a:r>
            <a:r>
              <a:rPr kumimoji="1" lang="en-US" altLang="ja-JP" dirty="0"/>
              <a:t>: Max # of families </a:t>
            </a:r>
            <a:r>
              <a:rPr kumimoji="1" lang="en-US" altLang="ja-JP" i="1" dirty="0"/>
              <a:t>S</a:t>
            </a:r>
            <a:r>
              <a:rPr kumimoji="1" lang="en-US" altLang="ja-JP" dirty="0"/>
              <a:t> can accommodate</a:t>
            </a:r>
          </a:p>
          <a:p>
            <a:pPr marL="800100" lvl="1"/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Density(S) = 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CheckIn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(S) / Capacity(S)</a:t>
            </a:r>
            <a:endParaRPr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41FE666-86CD-3A4E-BCA2-6EC84279E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960" y="2924944"/>
            <a:ext cx="2665040" cy="1872208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0B4B51F1-D712-F841-B106-9EF96F21C1B6}"/>
              </a:ext>
            </a:extLst>
          </p:cNvPr>
          <p:cNvSpPr/>
          <p:nvPr/>
        </p:nvSpPr>
        <p:spPr>
          <a:xfrm>
            <a:off x="6359265" y="3127825"/>
            <a:ext cx="1689363" cy="1669327"/>
          </a:xfrm>
          <a:prstGeom prst="ellipse">
            <a:avLst/>
          </a:prstGeom>
          <a:solidFill>
            <a:srgbClr val="F9C800">
              <a:alpha val="25882"/>
            </a:srgbClr>
          </a:solidFill>
          <a:ln>
            <a:solidFill>
              <a:srgbClr val="F9C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Technical Details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12</a:t>
            </a:fld>
            <a:endParaRPr lang="en-US" altLang="ja-JP"/>
          </a:p>
        </p:txBody>
      </p:sp>
      <p:sp>
        <p:nvSpPr>
          <p:cNvPr id="17" name="円形吹き出し 16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6528226" y="4084434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形吹き出し 17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8229600" y="4181754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形吹き出し 18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6871100" y="3316215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形吹き出し 19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8048628" y="3316214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/>
          <p:cNvSpPr/>
          <p:nvPr/>
        </p:nvSpPr>
        <p:spPr>
          <a:xfrm>
            <a:off x="7101351" y="3907278"/>
            <a:ext cx="266700" cy="233195"/>
          </a:xfrm>
          <a:prstGeom prst="ellips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>
            <a:stCxn id="21" idx="6"/>
            <a:endCxn id="10" idx="6"/>
          </p:cNvCxnSpPr>
          <p:nvPr/>
        </p:nvCxnSpPr>
        <p:spPr>
          <a:xfrm flipV="1">
            <a:off x="7368051" y="3962489"/>
            <a:ext cx="680577" cy="6138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7494359" y="399318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kumimoji="1" lang="ja-JP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098097" y="1500398"/>
            <a:ext cx="792523" cy="283493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100">
                <a:solidFill>
                  <a:schemeClr val="tx1"/>
                </a:solidFill>
              </a:rPr>
              <a:t>Shelter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098096" y="2263677"/>
            <a:ext cx="792523" cy="283493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100">
                <a:solidFill>
                  <a:schemeClr val="tx1"/>
                </a:solidFill>
              </a:rPr>
              <a:t>Citizen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8076413" y="1891726"/>
            <a:ext cx="792523" cy="283493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100">
                <a:solidFill>
                  <a:schemeClr val="tx1"/>
                </a:solidFill>
              </a:rPr>
              <a:t>Check-In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30" name="直線矢印コネクタ 29"/>
          <p:cNvCxnSpPr>
            <a:stCxn id="28" idx="0"/>
            <a:endCxn id="24" idx="3"/>
          </p:cNvCxnSpPr>
          <p:nvPr/>
        </p:nvCxnSpPr>
        <p:spPr>
          <a:xfrm flipH="1" flipV="1">
            <a:off x="7890620" y="1642145"/>
            <a:ext cx="582055" cy="2495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28" idx="2"/>
            <a:endCxn id="25" idx="3"/>
          </p:cNvCxnSpPr>
          <p:nvPr/>
        </p:nvCxnSpPr>
        <p:spPr>
          <a:xfrm flipH="1">
            <a:off x="7890619" y="2175219"/>
            <a:ext cx="582056" cy="2302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7847049" y="136837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>
                <a:latin typeface="+mj-lt"/>
              </a:rPr>
              <a:t>1</a:t>
            </a:r>
            <a:endParaRPr kumimoji="1" lang="ja-JP" altLang="en-US" sz="1600">
              <a:latin typeface="+mj-lt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8355832" y="157213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>
                <a:latin typeface="+mj-lt"/>
              </a:rPr>
              <a:t>0..*</a:t>
            </a:r>
            <a:endParaRPr kumimoji="1" lang="ja-JP" altLang="en-US" sz="1600">
              <a:latin typeface="+mj-lt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8321922" y="2181122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>
                <a:latin typeface="+mj-lt"/>
              </a:rPr>
              <a:t>0..*</a:t>
            </a:r>
            <a:endParaRPr kumimoji="1" lang="ja-JP" altLang="en-US" sz="1600">
              <a:latin typeface="+mj-lt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7890619" y="234671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>
                <a:latin typeface="+mj-lt"/>
              </a:rPr>
              <a:t>1</a:t>
            </a:r>
            <a:endParaRPr kumimoji="1" lang="ja-JP" altLang="en-US" sz="1600">
              <a:latin typeface="+mj-lt"/>
            </a:endParaRPr>
          </a:p>
        </p:txBody>
      </p:sp>
      <p:pic>
        <p:nvPicPr>
          <p:cNvPr id="2050" name="Picture 2" descr="enter image description here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878979"/>
            <a:ext cx="1685107" cy="158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オーディオ 8">
            <a:hlinkClick r:id="" action="ppaction://media"/>
            <a:extLst>
              <a:ext uri="{FF2B5EF4-FFF2-40B4-BE49-F238E27FC236}">
                <a16:creationId xmlns:a16="http://schemas.microsoft.com/office/drawing/2014/main" id="{F9C1EE5D-0FC4-3C44-9781-96CCF99001E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540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避難所</a:t>
            </a:r>
            <a:r>
              <a:rPr lang="ja-JP" altLang="en-US" dirty="0"/>
              <a:t>エンティティ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13</a:t>
            </a:fld>
            <a:endParaRPr lang="en-US" altLang="ja-JP"/>
          </a:p>
        </p:txBody>
      </p:sp>
      <p:sp>
        <p:nvSpPr>
          <p:cNvPr id="3" name="正方形/長方形 2"/>
          <p:cNvSpPr/>
          <p:nvPr/>
        </p:nvSpPr>
        <p:spPr>
          <a:xfrm>
            <a:off x="467544" y="1245724"/>
            <a:ext cx="2520280" cy="2039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212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避難所エンティティ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避難所に関する静的な情報を取り扱う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ID</a:t>
            </a:r>
            <a:endParaRPr lang="en-US" altLang="ja-JP" dirty="0"/>
          </a:p>
          <a:p>
            <a:pPr lvl="2"/>
            <a:r>
              <a:rPr lang="ja-JP" altLang="en-US" dirty="0" smtClean="0">
                <a:solidFill>
                  <a:schemeClr val="tx1"/>
                </a:solidFill>
                <a:latin typeface="+mn-ea"/>
              </a:rPr>
              <a:t>避難所の識別子</a:t>
            </a:r>
            <a:endParaRPr lang="en-US" altLang="ja-JP" dirty="0" smtClean="0">
              <a:solidFill>
                <a:schemeClr val="tx1"/>
              </a:solidFill>
              <a:latin typeface="+mn-ea"/>
            </a:endParaRPr>
          </a:p>
          <a:p>
            <a:pPr lvl="1"/>
            <a:r>
              <a:rPr kumimoji="1" lang="ja-JP" altLang="en-US" dirty="0" smtClean="0"/>
              <a:t>名称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検索結果、避難所の検索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lvl="1"/>
            <a:r>
              <a:rPr lang="ja-JP" altLang="en-US" dirty="0" smtClean="0"/>
              <a:t>住所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検索結果、避難所の検索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lvl="1"/>
            <a:r>
              <a:rPr kumimoji="1" lang="ja-JP" altLang="en-US" dirty="0" smtClean="0"/>
              <a:t>緯度、経度</a:t>
            </a:r>
            <a:endParaRPr kumimoji="1" lang="en-US" altLang="ja-JP" dirty="0" smtClean="0"/>
          </a:p>
          <a:p>
            <a:pPr lvl="2"/>
            <a:r>
              <a:rPr lang="ja-JP" altLang="en-US" dirty="0"/>
              <a:t>地</a:t>
            </a:r>
            <a:r>
              <a:rPr lang="ja-JP" altLang="en-US" dirty="0" smtClean="0"/>
              <a:t>図</a:t>
            </a:r>
            <a:r>
              <a:rPr lang="ja-JP" altLang="en-US" dirty="0"/>
              <a:t>上</a:t>
            </a:r>
            <a:r>
              <a:rPr lang="ja-JP" altLang="en-US" dirty="0" smtClean="0"/>
              <a:t>へ反映させるための位置情報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面積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最大収容世帯数の計算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最大収容</a:t>
            </a:r>
            <a:r>
              <a:rPr lang="ja-JP" altLang="en-US" dirty="0"/>
              <a:t>世帯数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混雑</a:t>
            </a:r>
            <a:r>
              <a:rPr lang="ja-JP" altLang="en-US" dirty="0"/>
              <a:t>状況</a:t>
            </a:r>
            <a:r>
              <a:rPr lang="ja-JP" altLang="en-US" dirty="0" smtClean="0"/>
              <a:t>の計算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lvl="1"/>
            <a:r>
              <a:rPr kumimoji="1" lang="ja-JP" altLang="en-US" dirty="0" smtClean="0"/>
              <a:t>利用状態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現在利用可能かどうかの表示</a:t>
            </a:r>
            <a:endParaRPr kumimoji="1" lang="en-US" altLang="ja-JP" dirty="0" smtClean="0"/>
          </a:p>
          <a:p>
            <a:pPr lvl="2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1751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ユーザエンティティ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15</a:t>
            </a:fld>
            <a:endParaRPr lang="en-US" altLang="ja-JP"/>
          </a:p>
        </p:txBody>
      </p:sp>
      <p:sp>
        <p:nvSpPr>
          <p:cNvPr id="3" name="正方形/長方形 2"/>
          <p:cNvSpPr/>
          <p:nvPr/>
        </p:nvSpPr>
        <p:spPr>
          <a:xfrm>
            <a:off x="6372200" y="1124744"/>
            <a:ext cx="2016224" cy="2304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635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ユーザエンティティ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016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チェックインエンティティ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17</a:t>
            </a:fld>
            <a:endParaRPr lang="en-US" altLang="ja-JP"/>
          </a:p>
        </p:txBody>
      </p:sp>
      <p:sp>
        <p:nvSpPr>
          <p:cNvPr id="3" name="正方形/長方形 2"/>
          <p:cNvSpPr/>
          <p:nvPr/>
        </p:nvSpPr>
        <p:spPr>
          <a:xfrm>
            <a:off x="3347864" y="1243385"/>
            <a:ext cx="2520280" cy="2039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158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チェックインエンティティ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ユーザと避難所の結びつきを管理する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チェックイン</a:t>
            </a:r>
            <a:r>
              <a:rPr kumimoji="1" lang="en-US" altLang="ja-JP" dirty="0" smtClean="0"/>
              <a:t>ID</a:t>
            </a:r>
          </a:p>
          <a:p>
            <a:pPr lvl="2"/>
            <a:r>
              <a:rPr lang="ja-JP" altLang="en-US" dirty="0" smtClean="0"/>
              <a:t>チェックインエンティティの識別子</a:t>
            </a:r>
            <a:endParaRPr lang="en-US" altLang="ja-JP" dirty="0"/>
          </a:p>
          <a:p>
            <a:pPr lvl="1"/>
            <a:r>
              <a:rPr kumimoji="1" lang="ja-JP" altLang="en-US" dirty="0" smtClean="0"/>
              <a:t>ユーザ</a:t>
            </a:r>
            <a:r>
              <a:rPr kumimoji="1" lang="en-US" altLang="ja-JP" dirty="0" smtClean="0"/>
              <a:t>ID</a:t>
            </a:r>
          </a:p>
          <a:p>
            <a:pPr lvl="2"/>
            <a:r>
              <a:rPr lang="ja-JP" altLang="en-US" dirty="0"/>
              <a:t>避難所</a:t>
            </a:r>
            <a:r>
              <a:rPr lang="ja-JP" altLang="en-US" dirty="0" smtClean="0"/>
              <a:t>にチェックインしたユーザの識別子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避難所</a:t>
            </a:r>
            <a:r>
              <a:rPr lang="en-US" altLang="ja-JP" dirty="0" smtClean="0"/>
              <a:t>ID</a:t>
            </a:r>
          </a:p>
          <a:p>
            <a:pPr lvl="2"/>
            <a:r>
              <a:rPr lang="ja-JP" altLang="en-US" dirty="0"/>
              <a:t>ユーザ</a:t>
            </a:r>
            <a:r>
              <a:rPr lang="ja-JP" altLang="en-US" dirty="0" smtClean="0"/>
              <a:t>が避難した避難所の識別子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チェックイン時刻</a:t>
            </a:r>
            <a:endParaRPr lang="en-US" altLang="ja-JP" dirty="0"/>
          </a:p>
          <a:p>
            <a:pPr lvl="2"/>
            <a:r>
              <a:rPr kumimoji="1" lang="ja-JP" altLang="en-US" dirty="0" smtClean="0"/>
              <a:t>多重チェックインがないかの確認・ログ管理用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チェックアウト時刻</a:t>
            </a:r>
            <a:endParaRPr lang="en-US" altLang="ja-JP" dirty="0" smtClean="0"/>
          </a:p>
          <a:p>
            <a:pPr lvl="2"/>
            <a:r>
              <a:rPr lang="ja-JP" altLang="en-US" dirty="0"/>
              <a:t>多重チェックインがないかの</a:t>
            </a:r>
            <a:r>
              <a:rPr lang="ja-JP" altLang="en-US" dirty="0" smtClean="0"/>
              <a:t>確認・ログ管理用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43508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避難所の状態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19</a:t>
            </a:fld>
            <a:endParaRPr lang="en-US" altLang="ja-JP"/>
          </a:p>
        </p:txBody>
      </p:sp>
      <p:sp>
        <p:nvSpPr>
          <p:cNvPr id="3" name="正方形/長方形 2"/>
          <p:cNvSpPr/>
          <p:nvPr/>
        </p:nvSpPr>
        <p:spPr>
          <a:xfrm>
            <a:off x="1403648" y="4292434"/>
            <a:ext cx="2520280" cy="2039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237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ドメイン</a:t>
            </a:r>
            <a:r>
              <a:rPr lang="ja-JP" altLang="en-US" dirty="0"/>
              <a:t>モデリング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806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避難所の状態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7907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</a:t>
            </a:r>
            <a:r>
              <a:rPr lang="ja-JP" altLang="en-US" dirty="0" smtClean="0"/>
              <a:t>の状態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21</a:t>
            </a:fld>
            <a:endParaRPr lang="en-US" altLang="ja-JP"/>
          </a:p>
        </p:txBody>
      </p:sp>
      <p:sp>
        <p:nvSpPr>
          <p:cNvPr id="3" name="正方形/長方形 2"/>
          <p:cNvSpPr/>
          <p:nvPr/>
        </p:nvSpPr>
        <p:spPr>
          <a:xfrm>
            <a:off x="4932040" y="4293096"/>
            <a:ext cx="3054492" cy="1778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91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ユーザの状態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0826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1EA979-7C00-364E-9F5D-93C1736E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Screenshots of Prototype</a:t>
            </a:r>
            <a:endParaRPr kumimoji="1" lang="ja-JP" altLang="en-US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We are currently implementing Shelter </a:t>
            </a:r>
            <a:r>
              <a:rPr lang="en-US" altLang="ja-JP" err="1"/>
              <a:t>Navi</a:t>
            </a:r>
            <a:r>
              <a:rPr lang="en-US" altLang="ja-JP"/>
              <a:t> with open data of Kobe City and Himeji City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AE32B-105D-1343-B1FB-9EA445F6F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23</a:t>
            </a:fld>
            <a:endParaRPr lang="en-US" altLang="ja-JP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A7C7919-8B57-F345-90FB-E6D2EA557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2210129"/>
            <a:ext cx="3600400" cy="4266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47B48CB-9AEF-1048-9778-BD88FC3EF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24" y="2210129"/>
            <a:ext cx="3783732" cy="43717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オーディオ 9">
            <a:hlinkClick r:id="" action="ppaction://media"/>
            <a:extLst>
              <a:ext uri="{FF2B5EF4-FFF2-40B4-BE49-F238E27FC236}">
                <a16:creationId xmlns:a16="http://schemas.microsoft.com/office/drawing/2014/main" id="{6E17462C-AE9B-B24E-949D-F41885EEA9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0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18"/>
    </mc:Choice>
    <mc:Fallback xmlns="">
      <p:transition spd="slow" advTm="35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ShelterNavi</a:t>
            </a:r>
            <a:r>
              <a:rPr kumimoji="1" lang="ja-JP" altLang="en-US" dirty="0" smtClean="0"/>
              <a:t>プロトタイプ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新規</a:t>
            </a:r>
            <a:r>
              <a:rPr lang="ja-JP" altLang="en-US" dirty="0"/>
              <a:t>登録</a:t>
            </a:r>
            <a:r>
              <a:rPr kumimoji="1" lang="ja-JP" altLang="en-US" dirty="0" smtClean="0"/>
              <a:t>画面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ログイン情報を入力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メールアドレス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パスワード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個人</a:t>
            </a:r>
            <a:r>
              <a:rPr lang="ja-JP" altLang="en-US" dirty="0"/>
              <a:t>情報</a:t>
            </a:r>
            <a:r>
              <a:rPr lang="ja-JP" altLang="en-US" dirty="0" smtClean="0"/>
              <a:t>を入力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名前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住所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世帯人数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電話番号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登録ボタンでユーザ登録完了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24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412776"/>
            <a:ext cx="3240360" cy="49789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570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ShelterNavi</a:t>
            </a:r>
            <a:r>
              <a:rPr kumimoji="1" lang="ja-JP" altLang="en-US" dirty="0" smtClean="0"/>
              <a:t>プロトタイプ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1066800"/>
            <a:ext cx="8382000" cy="5334000"/>
          </a:xfrm>
        </p:spPr>
        <p:txBody>
          <a:bodyPr/>
          <a:lstStyle/>
          <a:p>
            <a:r>
              <a:rPr kumimoji="1" lang="ja-JP" altLang="en-US" dirty="0" smtClean="0"/>
              <a:t>ログイン画面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ログイン</a:t>
            </a:r>
            <a:r>
              <a:rPr lang="ja-JP" altLang="en-US" dirty="0"/>
              <a:t>情報</a:t>
            </a:r>
            <a:r>
              <a:rPr lang="ja-JP" altLang="en-US" dirty="0" smtClean="0"/>
              <a:t>を入力（認証）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メールアドレス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パスワード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認証により認可されるもの</a:t>
            </a:r>
            <a:endParaRPr lang="en-US" altLang="ja-JP" dirty="0" smtClean="0"/>
          </a:p>
          <a:p>
            <a:pPr lvl="2"/>
            <a:r>
              <a:rPr lang="ja-JP" altLang="en-US" dirty="0"/>
              <a:t>ユーザ自身の情報へのアクセス</a:t>
            </a:r>
            <a:endParaRPr lang="en-US" altLang="ja-JP" dirty="0"/>
          </a:p>
          <a:p>
            <a:pPr lvl="2"/>
            <a:r>
              <a:rPr lang="ja-JP" altLang="en-US" dirty="0"/>
              <a:t>認証、認可の目的</a:t>
            </a:r>
            <a:endParaRPr lang="en-US" altLang="ja-JP" dirty="0"/>
          </a:p>
          <a:p>
            <a:pPr marL="914400" lvl="2" indent="0">
              <a:buNone/>
            </a:pPr>
            <a:r>
              <a:rPr lang="ja-JP" altLang="en-US" b="1" dirty="0"/>
              <a:t>→他ユーザからの閲覧、更新、削除を</a:t>
            </a:r>
            <a:r>
              <a:rPr lang="ja-JP" altLang="en-US" b="1" dirty="0" smtClean="0"/>
              <a:t>防止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ログイン後、避難所検索画面へ</a:t>
            </a:r>
            <a:endParaRPr lang="en-US" altLang="ja-JP" b="1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25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12" y="1700808"/>
            <a:ext cx="3374176" cy="42960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488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ShelterNavi</a:t>
            </a:r>
            <a:r>
              <a:rPr kumimoji="1" lang="ja-JP" altLang="en-US" dirty="0" smtClean="0"/>
              <a:t>プロトタイプ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避難所</a:t>
            </a:r>
            <a:r>
              <a:rPr lang="ja-JP" altLang="en-US" dirty="0"/>
              <a:t>検索</a:t>
            </a:r>
            <a:r>
              <a:rPr kumimoji="1" lang="ja-JP" altLang="en-US" dirty="0" smtClean="0"/>
              <a:t>画面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画面</a:t>
            </a:r>
            <a:r>
              <a:rPr lang="ja-JP" altLang="en-US" dirty="0"/>
              <a:t>上部</a:t>
            </a:r>
            <a:r>
              <a:rPr lang="ja-JP" altLang="en-US" dirty="0" smtClean="0"/>
              <a:t>に現在地周辺の地図</a:t>
            </a:r>
            <a:endParaRPr lang="en-US" altLang="ja-JP" dirty="0" smtClean="0"/>
          </a:p>
          <a:p>
            <a:pPr lvl="2"/>
            <a:r>
              <a:rPr lang="ja-JP" altLang="en-US" dirty="0"/>
              <a:t>青</a:t>
            </a:r>
            <a:r>
              <a:rPr lang="ja-JP" altLang="en-US" dirty="0" smtClean="0"/>
              <a:t>い</a:t>
            </a:r>
            <a:r>
              <a:rPr kumimoji="1" lang="ja-JP" altLang="en-US" dirty="0" smtClean="0"/>
              <a:t>矢印のマーカーが現在地</a:t>
            </a:r>
            <a:endParaRPr kumimoji="1" lang="en-US" altLang="ja-JP" dirty="0" smtClean="0"/>
          </a:p>
          <a:p>
            <a:pPr lvl="2"/>
            <a:r>
              <a:rPr lang="ja-JP" altLang="en-US" b="1" dirty="0" smtClean="0">
                <a:solidFill>
                  <a:srgbClr val="FF0000"/>
                </a:solidFill>
              </a:rPr>
              <a:t>赤</a:t>
            </a:r>
            <a:r>
              <a:rPr lang="ja-JP" altLang="en-US" dirty="0" smtClean="0"/>
              <a:t>、</a:t>
            </a:r>
            <a:r>
              <a:rPr lang="ja-JP" altLang="en-US" b="1" dirty="0" smtClean="0">
                <a:solidFill>
                  <a:srgbClr val="FF9900"/>
                </a:solidFill>
              </a:rPr>
              <a:t>黄</a:t>
            </a:r>
            <a:r>
              <a:rPr lang="ja-JP" altLang="en-US" dirty="0" smtClean="0"/>
              <a:t>、</a:t>
            </a:r>
            <a:r>
              <a:rPr lang="ja-JP" altLang="en-US" b="1" dirty="0" smtClean="0">
                <a:solidFill>
                  <a:srgbClr val="00B050"/>
                </a:solidFill>
              </a:rPr>
              <a:t>緑</a:t>
            </a:r>
            <a:r>
              <a:rPr lang="ja-JP" altLang="en-US" dirty="0" smtClean="0"/>
              <a:t>のピンが避難所</a:t>
            </a:r>
            <a:endParaRPr lang="en-US" altLang="ja-JP" dirty="0" smtClean="0"/>
          </a:p>
          <a:p>
            <a:pPr lvl="3"/>
            <a:r>
              <a:rPr lang="ja-JP" altLang="en-US" b="1" dirty="0" smtClean="0">
                <a:solidFill>
                  <a:srgbClr val="FF0000"/>
                </a:solidFill>
              </a:rPr>
              <a:t>赤</a:t>
            </a:r>
            <a:r>
              <a:rPr lang="ja-JP" altLang="en-US" dirty="0" smtClean="0"/>
              <a:t>：</a:t>
            </a:r>
            <a:r>
              <a:rPr lang="en-US" altLang="ja-JP" dirty="0" smtClean="0"/>
              <a:t>70% </a:t>
            </a:r>
            <a:r>
              <a:rPr lang="ja-JP" altLang="en-US" dirty="0" smtClean="0"/>
              <a:t>≦</a:t>
            </a:r>
            <a:r>
              <a:rPr lang="en-US" altLang="ja-JP" dirty="0" smtClean="0"/>
              <a:t> </a:t>
            </a:r>
            <a:r>
              <a:rPr lang="ja-JP" altLang="en-US" dirty="0" smtClean="0"/>
              <a:t>混雑度</a:t>
            </a:r>
            <a:endParaRPr lang="en-US" altLang="ja-JP" dirty="0" smtClean="0"/>
          </a:p>
          <a:p>
            <a:pPr lvl="3"/>
            <a:r>
              <a:rPr lang="ja-JP" altLang="en-US" b="1" dirty="0" smtClean="0">
                <a:solidFill>
                  <a:srgbClr val="FF9900"/>
                </a:solidFill>
              </a:rPr>
              <a:t>黄</a:t>
            </a:r>
            <a:r>
              <a:rPr lang="ja-JP" altLang="en-US" dirty="0" smtClean="0"/>
              <a:t>：</a:t>
            </a:r>
            <a:r>
              <a:rPr lang="en-US" altLang="ja-JP" dirty="0" smtClean="0"/>
              <a:t>30% </a:t>
            </a:r>
            <a:r>
              <a:rPr lang="ja-JP" altLang="en-US" dirty="0" smtClean="0"/>
              <a:t>≦ 混雑度 ＜ </a:t>
            </a:r>
            <a:r>
              <a:rPr lang="en-US" altLang="ja-JP" dirty="0" smtClean="0"/>
              <a:t>70%</a:t>
            </a:r>
          </a:p>
          <a:p>
            <a:pPr lvl="3"/>
            <a:r>
              <a:rPr lang="ja-JP" altLang="en-US" b="1" dirty="0" smtClean="0">
                <a:solidFill>
                  <a:srgbClr val="00B050"/>
                </a:solidFill>
              </a:rPr>
              <a:t>緑</a:t>
            </a:r>
            <a:r>
              <a:rPr lang="ja-JP" altLang="en-US" dirty="0" smtClean="0"/>
              <a:t>：混雑度 ＜ </a:t>
            </a:r>
            <a:r>
              <a:rPr lang="en-US" altLang="ja-JP" dirty="0" smtClean="0"/>
              <a:t>30%</a:t>
            </a:r>
          </a:p>
          <a:p>
            <a:pPr lvl="1"/>
            <a:r>
              <a:rPr kumimoji="1" lang="ja-JP" altLang="en-US" dirty="0" smtClean="0"/>
              <a:t>画面</a:t>
            </a:r>
            <a:r>
              <a:rPr kumimoji="1" lang="ja-JP" altLang="en-US" dirty="0"/>
              <a:t>下部</a:t>
            </a:r>
            <a:r>
              <a:rPr kumimoji="1" lang="ja-JP" altLang="en-US" dirty="0" smtClean="0"/>
              <a:t>に避難所の詳細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対応するピンの番号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避難所の名称</a:t>
            </a:r>
            <a:endParaRPr kumimoji="1" lang="en-US" altLang="ja-JP" dirty="0" smtClean="0"/>
          </a:p>
          <a:p>
            <a:pPr lvl="2"/>
            <a:r>
              <a:rPr kumimoji="1" lang="ja-JP" altLang="en-US" dirty="0" smtClean="0"/>
              <a:t>避難所の住所</a:t>
            </a:r>
            <a:endParaRPr kumimoji="1" lang="en-US" altLang="ja-JP" dirty="0" smtClean="0"/>
          </a:p>
          <a:p>
            <a:pPr lvl="2"/>
            <a:r>
              <a:rPr lang="ja-JP" altLang="en-US" dirty="0"/>
              <a:t>避難所</a:t>
            </a:r>
            <a:r>
              <a:rPr lang="ja-JP" altLang="en-US" dirty="0" smtClean="0"/>
              <a:t>の混雑度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画面最下部で避難所の検索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避難所名、住所の入力で検索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部分</a:t>
            </a:r>
            <a:r>
              <a:rPr lang="ja-JP" altLang="en-US" dirty="0"/>
              <a:t>一致</a:t>
            </a:r>
            <a:r>
              <a:rPr lang="ja-JP" altLang="en-US" dirty="0" smtClean="0"/>
              <a:t>でも検索可能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26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845" y="1753766"/>
            <a:ext cx="3771627" cy="45555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416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ShelterNavi</a:t>
            </a:r>
            <a:r>
              <a:rPr kumimoji="1" lang="ja-JP" altLang="en-US" dirty="0" smtClean="0"/>
              <a:t>プロトタイプ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1066800"/>
            <a:ext cx="8382000" cy="5334000"/>
          </a:xfrm>
        </p:spPr>
        <p:txBody>
          <a:bodyPr/>
          <a:lstStyle/>
          <a:p>
            <a:r>
              <a:rPr lang="ja-JP" altLang="en-US" dirty="0"/>
              <a:t>チェックイン</a:t>
            </a:r>
            <a:r>
              <a:rPr kumimoji="1" lang="ja-JP" altLang="en-US" dirty="0" smtClean="0"/>
              <a:t>画面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画面</a:t>
            </a:r>
            <a:r>
              <a:rPr lang="ja-JP" altLang="en-US" dirty="0"/>
              <a:t>上部</a:t>
            </a:r>
            <a:r>
              <a:rPr lang="ja-JP" altLang="en-US" dirty="0" smtClean="0"/>
              <a:t>で避難所の選択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現在地</a:t>
            </a:r>
            <a:r>
              <a:rPr lang="ja-JP" altLang="en-US" dirty="0" smtClean="0"/>
              <a:t>から絞り込む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都道府県</a:t>
            </a:r>
            <a:r>
              <a:rPr lang="ja-JP" altLang="en-US" dirty="0"/>
              <a:t>等</a:t>
            </a:r>
            <a:r>
              <a:rPr lang="ja-JP" altLang="en-US" dirty="0" smtClean="0"/>
              <a:t>の地域から絞り込む</a:t>
            </a:r>
            <a:endParaRPr lang="en-US" altLang="ja-JP" dirty="0" smtClean="0"/>
          </a:p>
          <a:p>
            <a:pPr lvl="2"/>
            <a:r>
              <a:rPr kumimoji="1" lang="ja-JP" altLang="en-US" dirty="0"/>
              <a:t>地図</a:t>
            </a:r>
            <a:r>
              <a:rPr kumimoji="1" lang="ja-JP" altLang="en-US" dirty="0" smtClean="0"/>
              <a:t>から選択する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画面左</a:t>
            </a:r>
            <a:r>
              <a:rPr lang="ja-JP" altLang="en-US" dirty="0"/>
              <a:t>下</a:t>
            </a:r>
            <a:r>
              <a:rPr lang="ja-JP" altLang="en-US" dirty="0" smtClean="0"/>
              <a:t>に選択済みの避難所が表示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画面右下のボタンからチェックイン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避難所の収容人数が世帯人数分増える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混雑状況の変更</a:t>
            </a:r>
            <a:endParaRPr kumimoji="1" lang="en-US" altLang="ja-JP" dirty="0" smtClean="0"/>
          </a:p>
          <a:p>
            <a:pPr lvl="2"/>
            <a:r>
              <a:rPr kumimoji="1" lang="ja-JP" altLang="en-US" dirty="0" smtClean="0"/>
              <a:t>他の避難所からのチェックアウトが済んで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いない場合自動的にチェックアウトされる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27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r="648"/>
          <a:stretch/>
        </p:blipFill>
        <p:spPr>
          <a:xfrm>
            <a:off x="5580112" y="1566935"/>
            <a:ext cx="3312368" cy="432326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890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ShelterNavi</a:t>
            </a:r>
            <a:r>
              <a:rPr kumimoji="1" lang="ja-JP" altLang="en-US" dirty="0" smtClean="0"/>
              <a:t>プロトタイプ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94456" y="1066800"/>
            <a:ext cx="8382000" cy="5334000"/>
          </a:xfrm>
        </p:spPr>
        <p:txBody>
          <a:bodyPr/>
          <a:lstStyle/>
          <a:p>
            <a:r>
              <a:rPr lang="ja-JP" altLang="en-US" dirty="0"/>
              <a:t>チェックアウト</a:t>
            </a:r>
            <a:r>
              <a:rPr kumimoji="1" lang="ja-JP" altLang="en-US" dirty="0" smtClean="0"/>
              <a:t>画面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画面</a:t>
            </a:r>
            <a:r>
              <a:rPr lang="ja-JP" altLang="en-US" dirty="0"/>
              <a:t>右下</a:t>
            </a:r>
            <a:r>
              <a:rPr lang="ja-JP" altLang="en-US" dirty="0" smtClean="0"/>
              <a:t>のボタンでチェックアウト</a:t>
            </a:r>
            <a:endParaRPr lang="en-US" altLang="ja-JP" dirty="0" smtClean="0"/>
          </a:p>
          <a:p>
            <a:pPr lvl="2"/>
            <a:r>
              <a:rPr lang="ja-JP" altLang="en-US" dirty="0"/>
              <a:t>避難所の収容人数が世帯</a:t>
            </a:r>
            <a:r>
              <a:rPr lang="ja-JP" altLang="en-US" dirty="0" smtClean="0"/>
              <a:t>人数分減る</a:t>
            </a:r>
            <a:endParaRPr lang="en-US" altLang="ja-JP" dirty="0"/>
          </a:p>
          <a:p>
            <a:pPr lvl="2"/>
            <a:r>
              <a:rPr lang="ja-JP" altLang="en-US" dirty="0"/>
              <a:t>混雑状況の</a:t>
            </a:r>
            <a:r>
              <a:rPr lang="ja-JP" altLang="en-US" dirty="0" smtClean="0"/>
              <a:t>変更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28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420888"/>
            <a:ext cx="4060210" cy="32403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469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避難所距離検索サービス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ユーザ</a:t>
            </a:r>
            <a:r>
              <a:rPr lang="en-US" altLang="ja-JP" dirty="0" smtClean="0"/>
              <a:t>A</a:t>
            </a:r>
            <a:r>
              <a:rPr lang="ja-JP" altLang="en-US" dirty="0" smtClean="0"/>
              <a:t>から</a:t>
            </a:r>
            <a:r>
              <a:rPr lang="ja-JP" altLang="en-US" dirty="0" smtClean="0"/>
              <a:t>半径</a:t>
            </a:r>
            <a:r>
              <a:rPr lang="en-US" altLang="ja-JP" dirty="0" smtClean="0"/>
              <a:t>D[km]</a:t>
            </a:r>
            <a:r>
              <a:rPr lang="ja-JP" altLang="en-US" dirty="0" smtClean="0"/>
              <a:t>以内の避難所を取得</a:t>
            </a:r>
            <a:endParaRPr lang="en-US" altLang="ja-JP" dirty="0" smtClean="0"/>
          </a:p>
          <a:p>
            <a:pPr lvl="1"/>
            <a:r>
              <a:rPr lang="ja-JP" altLang="en-US" dirty="0"/>
              <a:t>地球上</a:t>
            </a:r>
            <a:r>
              <a:rPr lang="ja-JP" altLang="en-US" dirty="0" smtClean="0"/>
              <a:t>における大圏距離の計算手法を</a:t>
            </a:r>
            <a:r>
              <a:rPr lang="ja-JP" altLang="en-US" dirty="0" smtClean="0"/>
              <a:t>採用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ユーザ</a:t>
            </a:r>
            <a:r>
              <a:rPr lang="en-US" altLang="ja-JP" dirty="0" smtClean="0"/>
              <a:t>A</a:t>
            </a:r>
            <a:r>
              <a:rPr lang="ja-JP" altLang="en-US" dirty="0" smtClean="0"/>
              <a:t>から各避難所までの距離をすべて計算</a:t>
            </a:r>
            <a:endParaRPr lang="en-US" altLang="ja-JP" dirty="0"/>
          </a:p>
          <a:p>
            <a:pPr lvl="2"/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lang="en-US" altLang="ja-JP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lng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6371 * 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acos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(cos(rad(y)) * </a:t>
            </a:r>
            <a:b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cos(rad(</a:t>
            </a:r>
            <a:r>
              <a:rPr lang="en-US" altLang="ja-JP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* cos(rad(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lng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rad(x)) </a:t>
            </a:r>
            <a:b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sin(rad(y))*sin(rad(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))) &lt;= 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計算式の要素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ユーザ</a:t>
            </a:r>
            <a:r>
              <a:rPr lang="en-US" altLang="ja-JP" dirty="0" smtClean="0"/>
              <a:t>A</a:t>
            </a:r>
            <a:r>
              <a:rPr lang="ja-JP" altLang="en-US" dirty="0" smtClean="0"/>
              <a:t>の</a:t>
            </a:r>
            <a:r>
              <a:rPr lang="ja-JP" altLang="en-US" dirty="0"/>
              <a:t>位置座標</a:t>
            </a:r>
            <a:r>
              <a:rPr lang="ja-JP" altLang="en-US" dirty="0">
                <a:sym typeface="Wingdings" panose="05000000000000000000" pitchFamily="2" charset="2"/>
              </a:rPr>
              <a:t>：</a:t>
            </a:r>
            <a:r>
              <a:rPr lang="en-US" altLang="ja-JP" dirty="0">
                <a:sym typeface="Wingdings" panose="05000000000000000000" pitchFamily="2" charset="2"/>
              </a:rPr>
              <a:t>(x, y)</a:t>
            </a:r>
          </a:p>
          <a:p>
            <a:pPr lvl="2"/>
            <a:r>
              <a:rPr lang="ja-JP" altLang="en-US" dirty="0">
                <a:sym typeface="Wingdings" panose="05000000000000000000" pitchFamily="2" charset="2"/>
              </a:rPr>
              <a:t>各避難所の位置座標：</a:t>
            </a:r>
            <a:r>
              <a:rPr lang="en-US" altLang="ja-JP" dirty="0">
                <a:sym typeface="Wingdings" panose="05000000000000000000" pitchFamily="2" charset="2"/>
              </a:rPr>
              <a:t>(</a:t>
            </a:r>
            <a:r>
              <a:rPr lang="en-US" altLang="ja-JP" dirty="0" err="1">
                <a:sym typeface="Wingdings" panose="05000000000000000000" pitchFamily="2" charset="2"/>
              </a:rPr>
              <a:t>lng</a:t>
            </a:r>
            <a:r>
              <a:rPr lang="en-US" altLang="ja-JP" dirty="0">
                <a:sym typeface="Wingdings" panose="05000000000000000000" pitchFamily="2" charset="2"/>
              </a:rPr>
              <a:t>, </a:t>
            </a:r>
            <a:r>
              <a:rPr lang="en-US" altLang="ja-JP" dirty="0" err="1">
                <a:sym typeface="Wingdings" panose="05000000000000000000" pitchFamily="2" charset="2"/>
              </a:rPr>
              <a:t>lat</a:t>
            </a:r>
            <a:r>
              <a:rPr lang="en-US" altLang="ja-JP" dirty="0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ja-JP" altLang="en-US" dirty="0"/>
              <a:t>検索したい距離：</a:t>
            </a:r>
            <a:r>
              <a:rPr lang="en-US" altLang="ja-JP" dirty="0"/>
              <a:t>D[km]</a:t>
            </a:r>
          </a:p>
          <a:p>
            <a:pPr lvl="2"/>
            <a:r>
              <a:rPr lang="ja-JP" altLang="en-US" dirty="0"/>
              <a:t>ユーザから避難所までの距離：</a:t>
            </a:r>
            <a:r>
              <a:rPr lang="en-US" altLang="ja-JP" dirty="0"/>
              <a:t>d(</a:t>
            </a:r>
            <a:r>
              <a:rPr lang="en-US" altLang="ja-JP" dirty="0" err="1"/>
              <a:t>lng</a:t>
            </a:r>
            <a:r>
              <a:rPr lang="en-US" altLang="ja-JP" dirty="0"/>
              <a:t>, </a:t>
            </a:r>
            <a:r>
              <a:rPr lang="en-US" altLang="ja-JP" dirty="0" err="1" smtClean="0"/>
              <a:t>lat</a:t>
            </a:r>
            <a:r>
              <a:rPr lang="en-US" altLang="ja-JP" dirty="0" smtClean="0"/>
              <a:t>)</a:t>
            </a:r>
          </a:p>
          <a:p>
            <a:pPr lvl="1"/>
            <a:r>
              <a:rPr lang="en-US" altLang="ja-JP" dirty="0" smtClean="0"/>
              <a:t>d(</a:t>
            </a:r>
            <a:r>
              <a:rPr lang="en-US" altLang="ja-JP" dirty="0" err="1" smtClean="0"/>
              <a:t>lng</a:t>
            </a:r>
            <a:r>
              <a:rPr lang="en-US" altLang="ja-JP" dirty="0" smtClean="0"/>
              <a:t>. </a:t>
            </a:r>
            <a:r>
              <a:rPr lang="en-US" altLang="ja-JP" dirty="0" err="1" smtClean="0"/>
              <a:t>lat</a:t>
            </a:r>
            <a:r>
              <a:rPr lang="en-US" altLang="ja-JP" dirty="0" smtClean="0"/>
              <a:t>) </a:t>
            </a:r>
            <a:r>
              <a:rPr lang="ja-JP" altLang="en-US" dirty="0" smtClean="0"/>
              <a:t>≦ </a:t>
            </a:r>
            <a:r>
              <a:rPr lang="en-US" altLang="ja-JP" dirty="0" smtClean="0"/>
              <a:t>D</a:t>
            </a:r>
            <a:r>
              <a:rPr lang="ja-JP" altLang="en-US" dirty="0" smtClean="0"/>
              <a:t>となる避難所を</a:t>
            </a:r>
            <a:r>
              <a:rPr lang="ja-JP" altLang="en-US" dirty="0"/>
              <a:t>データベース</a:t>
            </a:r>
            <a:r>
              <a:rPr lang="ja-JP" altLang="en-US" dirty="0" smtClean="0"/>
              <a:t>から取得</a:t>
            </a:r>
            <a:endParaRPr lang="en-US" altLang="ja-JP" dirty="0" smtClean="0"/>
          </a:p>
          <a:p>
            <a:pPr marL="457200" lvl="1" indent="0">
              <a:buNone/>
            </a:pPr>
            <a:r>
              <a:rPr lang="ja-JP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　　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3</a:t>
            </a:fld>
            <a:endParaRPr lang="en-US" altLang="ja-JP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41FE666-86CD-3A4E-BCA2-6EC84279E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416" y="2492896"/>
            <a:ext cx="2665040" cy="1872208"/>
          </a:xfrm>
          <a:prstGeom prst="rect">
            <a:avLst/>
          </a:prstGeom>
        </p:spPr>
      </p:pic>
      <p:sp>
        <p:nvSpPr>
          <p:cNvPr id="9" name="円/楕円 9">
            <a:extLst>
              <a:ext uri="{FF2B5EF4-FFF2-40B4-BE49-F238E27FC236}">
                <a16:creationId xmlns:a16="http://schemas.microsoft.com/office/drawing/2014/main" id="{0B4B51F1-D712-F841-B106-9EF96F21C1B6}"/>
              </a:ext>
            </a:extLst>
          </p:cNvPr>
          <p:cNvSpPr/>
          <p:nvPr/>
        </p:nvSpPr>
        <p:spPr>
          <a:xfrm>
            <a:off x="6272721" y="2695777"/>
            <a:ext cx="1689363" cy="1669327"/>
          </a:xfrm>
          <a:prstGeom prst="ellipse">
            <a:avLst/>
          </a:prstGeom>
          <a:solidFill>
            <a:srgbClr val="F9C800">
              <a:alpha val="25882"/>
            </a:srgbClr>
          </a:solidFill>
          <a:ln>
            <a:solidFill>
              <a:srgbClr val="F9C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/>
          <p:cNvSpPr/>
          <p:nvPr/>
        </p:nvSpPr>
        <p:spPr>
          <a:xfrm>
            <a:off x="7014807" y="3475230"/>
            <a:ext cx="266700" cy="233195"/>
          </a:xfrm>
          <a:prstGeom prst="ellips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7407815" y="3561134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直線コネクタ 15"/>
          <p:cNvCxnSpPr/>
          <p:nvPr/>
        </p:nvCxnSpPr>
        <p:spPr>
          <a:xfrm flipV="1">
            <a:off x="7281507" y="3530441"/>
            <a:ext cx="680577" cy="6138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6720062" y="3255367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kumimoji="1"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4" descr="https://2.bp.blogspot.com/-9dUKu2CVEgg/VfS6KXqDqkI/AAAAAAAAxOA/N7W0ofbVlH8/s800/building_kouminka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075" y="2936191"/>
            <a:ext cx="466261" cy="42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木造校舎のイラス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185" y="3791966"/>
            <a:ext cx="553428" cy="40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体育館のイラスト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2671869"/>
            <a:ext cx="470261" cy="34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1.bp.blogspot.com/-XKTafTy2_Bw/UOKDYzJbICI/AAAAAAAAKNY/tTeng5oVcJk/s1600/schoo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775" y="3791966"/>
            <a:ext cx="510493" cy="32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チェックインサービス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ユーザ</a:t>
            </a:r>
            <a:r>
              <a:rPr kumimoji="1" lang="en-US" altLang="ja-JP" dirty="0" smtClean="0"/>
              <a:t>A</a:t>
            </a:r>
            <a:r>
              <a:rPr kumimoji="1" lang="ja-JP" altLang="en-US" dirty="0" err="1" smtClean="0"/>
              <a:t>が</a:t>
            </a:r>
            <a:r>
              <a:rPr kumimoji="1" lang="ja-JP" altLang="en-US" dirty="0" err="1" smtClean="0"/>
              <a:t>避</a:t>
            </a:r>
            <a:r>
              <a:rPr kumimoji="1" lang="ja-JP" altLang="en-US" dirty="0" smtClean="0"/>
              <a:t>難所</a:t>
            </a:r>
            <a:r>
              <a:rPr kumimoji="1" lang="en-US" altLang="ja-JP" dirty="0" smtClean="0"/>
              <a:t>B</a:t>
            </a:r>
            <a:r>
              <a:rPr kumimoji="1" lang="ja-JP" altLang="en-US" dirty="0" smtClean="0"/>
              <a:t>に</a:t>
            </a:r>
            <a:r>
              <a:rPr kumimoji="1" lang="ja-JP" altLang="en-US" dirty="0" smtClean="0"/>
              <a:t>チェックインする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チェックインエンティティの作成</a:t>
            </a:r>
            <a:endParaRPr kumimoji="1" lang="en-US" altLang="ja-JP" dirty="0" smtClean="0"/>
          </a:p>
          <a:p>
            <a:pPr lvl="2"/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避難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したユーザ</a:t>
            </a:r>
            <a:r>
              <a:rPr lang="en-US" altLang="ja-JP" dirty="0" smtClean="0">
                <a:ea typeface="ＭＳ Ｐゴシック" panose="020B0600070205080204" pitchFamily="50" charset="-128"/>
              </a:rPr>
              <a:t>A</a:t>
            </a:r>
            <a:r>
              <a:rPr lang="ja-JP" altLang="en-US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と避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難所</a:t>
            </a:r>
            <a:r>
              <a:rPr lang="en-US" altLang="ja-JP" dirty="0" smtClean="0">
                <a:ea typeface="ＭＳ Ｐゴシック" panose="020B0600070205080204" pitchFamily="50" charset="-128"/>
              </a:rPr>
              <a:t>B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関連づける</a:t>
            </a:r>
            <a:endParaRPr lang="en-US" altLang="ja-JP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lvl="2"/>
            <a:r>
              <a:rPr kumimoji="1" lang="ja-JP" altLang="en-US" dirty="0" smtClean="0"/>
              <a:t>チェックインした時刻</a:t>
            </a:r>
            <a:endParaRPr kumimoji="1" lang="en-US" altLang="ja-JP" dirty="0" smtClean="0"/>
          </a:p>
          <a:p>
            <a:pPr lvl="1"/>
            <a:r>
              <a:rPr lang="ja-JP" altLang="en-US" dirty="0"/>
              <a:t>避難所</a:t>
            </a:r>
            <a:r>
              <a:rPr lang="ja-JP" altLang="en-US" dirty="0" smtClean="0"/>
              <a:t>の</a:t>
            </a:r>
            <a:r>
              <a:rPr lang="ja-JP" altLang="en-US" dirty="0"/>
              <a:t>状態</a:t>
            </a:r>
            <a:r>
              <a:rPr lang="ja-JP" altLang="en-US" dirty="0" smtClean="0"/>
              <a:t>の更新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収容人数の更新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混雑度の更新</a:t>
            </a:r>
            <a:endParaRPr lang="en-US" altLang="ja-JP" dirty="0" smtClean="0"/>
          </a:p>
          <a:p>
            <a:pPr lvl="1"/>
            <a:r>
              <a:rPr kumimoji="1" lang="ja-JP" altLang="en-US" dirty="0"/>
              <a:t>ユーザ</a:t>
            </a:r>
            <a:r>
              <a:rPr kumimoji="1" lang="ja-JP" altLang="en-US" dirty="0" smtClean="0"/>
              <a:t>の</a:t>
            </a:r>
            <a:r>
              <a:rPr kumimoji="1" lang="ja-JP" altLang="en-US" dirty="0"/>
              <a:t>状態</a:t>
            </a:r>
            <a:r>
              <a:rPr kumimoji="1" lang="ja-JP" altLang="en-US" dirty="0" smtClean="0"/>
              <a:t>の更新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ユーザの避難状態の更新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4</a:t>
            </a:fld>
            <a:endParaRPr lang="en-US" altLang="ja-JP"/>
          </a:p>
        </p:txBody>
      </p:sp>
      <p:pic>
        <p:nvPicPr>
          <p:cNvPr id="5" name="コンテンツ プレースホルダ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7944" y="4507844"/>
            <a:ext cx="1069962" cy="125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4093841" y="5867980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ユーザ</a:t>
            </a:r>
            <a:r>
              <a:rPr lang="en-US" altLang="ja-JP" sz="1800" dirty="0">
                <a:latin typeface="+mn-lt"/>
                <a:ea typeface="ＭＳ Ｐゴシック" panose="020B0600070205080204" pitchFamily="50" charset="-128"/>
              </a:rPr>
              <a:t>A</a:t>
            </a:r>
            <a:endParaRPr kumimoji="1" lang="ja-JP" altLang="en-US" sz="1800" dirty="0" smtClean="0">
              <a:latin typeface="+mn-lt"/>
              <a:ea typeface="ＭＳ Ｐゴシック" panose="020B0600070205080204" pitchFamily="50" charset="-128"/>
            </a:endParaRPr>
          </a:p>
        </p:txBody>
      </p:sp>
      <p:pic>
        <p:nvPicPr>
          <p:cNvPr id="7" name="Picture 2" descr="https://1.bp.blogspot.com/-XKTafTy2_Bw/UOKDYzJbICI/AAAAAAAAKNY/tTeng5oVcJk/s1600/schoo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885" y="5363317"/>
            <a:ext cx="973404" cy="61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2.bp.blogspot.com/-9dUKu2CVEgg/VfS6KXqDqkI/AAAAAAAAxOA/N7W0ofbVlH8/s800/building_kouminka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083" y="4149080"/>
            <a:ext cx="780190" cy="7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体育館のイラスト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033" y="5229200"/>
            <a:ext cx="1112258" cy="82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木造校舎のイラスト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041" y="4221088"/>
            <a:ext cx="986058" cy="72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6038057" y="608400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登録済みの避難所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095238" y="485986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>
                <a:latin typeface="+mj-lt"/>
              </a:rPr>
              <a:t>避難所</a:t>
            </a:r>
            <a:r>
              <a:rPr kumimoji="1" lang="en-US" altLang="ja-JP" sz="1800" dirty="0" smtClean="0">
                <a:latin typeface="+mj-lt"/>
              </a:rPr>
              <a:t>B</a:t>
            </a:r>
            <a:endParaRPr kumimoji="1" lang="ja-JP" altLang="en-US" sz="1800" dirty="0" smtClean="0">
              <a:latin typeface="+mj-lt"/>
            </a:endParaRPr>
          </a:p>
        </p:txBody>
      </p:sp>
      <p:sp>
        <p:nvSpPr>
          <p:cNvPr id="14" name="角丸四角形 13"/>
          <p:cNvSpPr/>
          <p:nvPr/>
        </p:nvSpPr>
        <p:spPr>
          <a:xfrm>
            <a:off x="6804580" y="1650504"/>
            <a:ext cx="1603572" cy="914400"/>
          </a:xfrm>
          <a:prstGeom prst="roundRect">
            <a:avLst/>
          </a:prstGeom>
          <a:solidFill>
            <a:srgbClr val="FF99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800" dirty="0" smtClean="0">
                <a:solidFill>
                  <a:schemeClr val="tx1"/>
                </a:solidFill>
              </a:rPr>
              <a:t>・収容人数</a:t>
            </a:r>
            <a:endParaRPr kumimoji="1" lang="en-US" altLang="ja-JP" sz="1800" dirty="0" smtClean="0">
              <a:solidFill>
                <a:schemeClr val="tx1"/>
              </a:solidFill>
            </a:endParaRPr>
          </a:p>
          <a:p>
            <a:r>
              <a:rPr lang="ja-JP" altLang="en-US" sz="1800" dirty="0" smtClean="0">
                <a:solidFill>
                  <a:schemeClr val="tx1"/>
                </a:solidFill>
              </a:rPr>
              <a:t>・混雑度</a:t>
            </a:r>
            <a:endParaRPr lang="en-US" altLang="ja-JP" sz="1800" dirty="0" smtClean="0">
              <a:solidFill>
                <a:schemeClr val="tx1"/>
              </a:solidFill>
            </a:endParaRPr>
          </a:p>
          <a:p>
            <a:r>
              <a:rPr kumimoji="1" lang="ja-JP" altLang="en-US" sz="1800" dirty="0" smtClean="0">
                <a:solidFill>
                  <a:schemeClr val="tx1"/>
                </a:solidFill>
              </a:rPr>
              <a:t>・</a:t>
            </a:r>
            <a:r>
              <a:rPr lang="en-US" altLang="ja-JP" sz="1800" dirty="0" smtClean="0">
                <a:solidFill>
                  <a:schemeClr val="tx1"/>
                </a:solidFill>
              </a:rPr>
              <a:t>etc.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736883" y="2627620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>
                <a:latin typeface="+mj-lt"/>
              </a:rPr>
              <a:t>避難所</a:t>
            </a:r>
            <a:r>
              <a:rPr kumimoji="1" lang="en-US" altLang="ja-JP" sz="1800" dirty="0" smtClean="0">
                <a:latin typeface="+mj-lt"/>
              </a:rPr>
              <a:t>B</a:t>
            </a:r>
            <a:r>
              <a:rPr kumimoji="1" lang="ja-JP" altLang="en-US" sz="1800" dirty="0" smtClean="0">
                <a:latin typeface="+mj-lt"/>
              </a:rPr>
              <a:t>の状態</a:t>
            </a:r>
            <a:endParaRPr kumimoji="1" lang="ja-JP" altLang="en-US" sz="1800" dirty="0" smtClean="0">
              <a:latin typeface="+mj-lt"/>
            </a:endParaRPr>
          </a:p>
        </p:txBody>
      </p:sp>
      <p:sp>
        <p:nvSpPr>
          <p:cNvPr id="17" name="右矢印 16"/>
          <p:cNvSpPr/>
          <p:nvPr/>
        </p:nvSpPr>
        <p:spPr>
          <a:xfrm rot="20820603">
            <a:off x="5047451" y="4707157"/>
            <a:ext cx="2076761" cy="372514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右矢印 17"/>
          <p:cNvSpPr/>
          <p:nvPr/>
        </p:nvSpPr>
        <p:spPr>
          <a:xfrm rot="16200000">
            <a:off x="7106371" y="3385453"/>
            <a:ext cx="971614" cy="347012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56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避難所詳細取得サービス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ユーザ</a:t>
            </a:r>
            <a:r>
              <a:rPr lang="en-US" altLang="ja-JP" dirty="0" smtClean="0"/>
              <a:t>A</a:t>
            </a:r>
            <a:r>
              <a:rPr lang="ja-JP" altLang="en-US" dirty="0" err="1" smtClean="0"/>
              <a:t>が避</a:t>
            </a:r>
            <a:r>
              <a:rPr lang="ja-JP" altLang="en-US" dirty="0" smtClean="0"/>
              <a:t>難所</a:t>
            </a:r>
            <a:r>
              <a:rPr lang="en-US" altLang="ja-JP" dirty="0" smtClean="0"/>
              <a:t>B</a:t>
            </a:r>
            <a:r>
              <a:rPr lang="ja-JP" altLang="en-US" dirty="0" smtClean="0"/>
              <a:t>の状態を見る場合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避難所</a:t>
            </a:r>
            <a:r>
              <a:rPr lang="en-US" altLang="ja-JP" dirty="0" smtClean="0"/>
              <a:t>B</a:t>
            </a:r>
            <a:r>
              <a:rPr lang="ja-JP" altLang="en-US" dirty="0" smtClean="0"/>
              <a:t>のエンティティからデータを取得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避難所</a:t>
            </a:r>
            <a:r>
              <a:rPr lang="en-US" altLang="ja-JP" dirty="0" smtClean="0"/>
              <a:t>B</a:t>
            </a:r>
            <a:r>
              <a:rPr lang="ja-JP" altLang="en-US" dirty="0" smtClean="0"/>
              <a:t>の状態エンティティからデータを取得</a:t>
            </a:r>
            <a:endParaRPr lang="en-US" altLang="ja-JP" dirty="0" smtClean="0"/>
          </a:p>
          <a:p>
            <a:pPr marL="457200" lvl="1" indent="0">
              <a:buNone/>
            </a:pPr>
            <a:endParaRPr lang="en-US" altLang="ja-JP" dirty="0" smtClean="0"/>
          </a:p>
          <a:p>
            <a:r>
              <a:rPr lang="ja-JP" altLang="en-US" dirty="0" smtClean="0"/>
              <a:t>ユーザ</a:t>
            </a:r>
            <a:r>
              <a:rPr lang="en-US" altLang="ja-JP" dirty="0" smtClean="0"/>
              <a:t>A</a:t>
            </a:r>
            <a:r>
              <a:rPr lang="ja-JP" altLang="en-US" dirty="0" err="1" smtClean="0"/>
              <a:t>が避</a:t>
            </a:r>
            <a:r>
              <a:rPr lang="ja-JP" altLang="en-US" dirty="0" smtClean="0"/>
              <a:t>難所</a:t>
            </a:r>
            <a:r>
              <a:rPr lang="en-US" altLang="ja-JP" dirty="0" smtClean="0"/>
              <a:t>B</a:t>
            </a:r>
            <a:r>
              <a:rPr lang="ja-JP" altLang="en-US" dirty="0" smtClean="0"/>
              <a:t>にチェックインする場合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ユーザ</a:t>
            </a:r>
            <a:r>
              <a:rPr lang="en-US" altLang="ja-JP" dirty="0" smtClean="0"/>
              <a:t>A</a:t>
            </a:r>
            <a:r>
              <a:rPr lang="ja-JP" altLang="en-US" dirty="0" err="1"/>
              <a:t>と</a:t>
            </a:r>
            <a:r>
              <a:rPr lang="ja-JP" altLang="en-US" dirty="0" err="1" smtClean="0"/>
              <a:t>避</a:t>
            </a:r>
            <a:r>
              <a:rPr lang="ja-JP" altLang="en-US" dirty="0" smtClean="0"/>
              <a:t>難所</a:t>
            </a:r>
            <a:r>
              <a:rPr lang="en-US" altLang="ja-JP" dirty="0" smtClean="0"/>
              <a:t>B</a:t>
            </a:r>
            <a:r>
              <a:rPr lang="ja-JP" altLang="en-US" dirty="0" smtClean="0"/>
              <a:t>を関連づけるチェックインエンティティを作成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チェックインエンティティ作成時に避難所</a:t>
            </a:r>
            <a:r>
              <a:rPr lang="en-US" altLang="ja-JP" dirty="0" smtClean="0"/>
              <a:t>B</a:t>
            </a:r>
            <a:r>
              <a:rPr lang="ja-JP" altLang="en-US" dirty="0" smtClean="0"/>
              <a:t>の状態を更新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更新後の避難所</a:t>
            </a:r>
            <a:r>
              <a:rPr lang="en-US" altLang="ja-JP" dirty="0" smtClean="0"/>
              <a:t>B</a:t>
            </a:r>
            <a:r>
              <a:rPr lang="ja-JP" altLang="en-US" dirty="0" smtClean="0"/>
              <a:t>の状態エンティティからデータを取得</a:t>
            </a:r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5</a:t>
            </a:fld>
            <a:endParaRPr lang="en-US" altLang="ja-JP" dirty="0"/>
          </a:p>
        </p:txBody>
      </p:sp>
      <p:pic>
        <p:nvPicPr>
          <p:cNvPr id="7" name="Picture 4" descr="https://2.bp.blogspot.com/-9dUKu2CVEgg/VfS6KXqDqkI/AAAAAAAAxOA/N7W0ofbVlH8/s800/building_kouminka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609" y="4885118"/>
            <a:ext cx="780190" cy="7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3752662" y="579597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>
                <a:latin typeface="+mj-lt"/>
              </a:rPr>
              <a:t>避難所</a:t>
            </a:r>
            <a:r>
              <a:rPr kumimoji="1" lang="en-US" altLang="ja-JP" sz="1800" dirty="0" smtClean="0">
                <a:latin typeface="+mj-lt"/>
              </a:rPr>
              <a:t>B</a:t>
            </a:r>
            <a:endParaRPr kumimoji="1" lang="ja-JP" altLang="en-US" sz="1800" dirty="0" smtClean="0">
              <a:latin typeface="+mj-lt"/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7087969" y="4818856"/>
            <a:ext cx="1603572" cy="914400"/>
          </a:xfrm>
          <a:prstGeom prst="roundRect">
            <a:avLst/>
          </a:prstGeom>
          <a:solidFill>
            <a:srgbClr val="FF99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800" dirty="0" smtClean="0">
                <a:solidFill>
                  <a:schemeClr val="tx1"/>
                </a:solidFill>
              </a:rPr>
              <a:t>・収容人数</a:t>
            </a:r>
            <a:endParaRPr kumimoji="1" lang="en-US" altLang="ja-JP" sz="1800" dirty="0" smtClean="0">
              <a:solidFill>
                <a:schemeClr val="tx1"/>
              </a:solidFill>
            </a:endParaRPr>
          </a:p>
          <a:p>
            <a:r>
              <a:rPr lang="ja-JP" altLang="en-US" sz="1800" dirty="0" smtClean="0">
                <a:solidFill>
                  <a:schemeClr val="tx1"/>
                </a:solidFill>
              </a:rPr>
              <a:t>・混雑度</a:t>
            </a:r>
            <a:endParaRPr lang="en-US" altLang="ja-JP" sz="1800" dirty="0" smtClean="0">
              <a:solidFill>
                <a:schemeClr val="tx1"/>
              </a:solidFill>
            </a:endParaRPr>
          </a:p>
          <a:p>
            <a:r>
              <a:rPr kumimoji="1" lang="ja-JP" altLang="en-US" sz="1800" dirty="0" smtClean="0">
                <a:solidFill>
                  <a:schemeClr val="tx1"/>
                </a:solidFill>
              </a:rPr>
              <a:t>・</a:t>
            </a:r>
            <a:r>
              <a:rPr lang="en-US" altLang="ja-JP" sz="1800" dirty="0" smtClean="0">
                <a:solidFill>
                  <a:schemeClr val="tx1"/>
                </a:solidFill>
              </a:rPr>
              <a:t>etc.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pic>
        <p:nvPicPr>
          <p:cNvPr id="11" name="コンテンツ プレースホルダ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716" y="4727619"/>
            <a:ext cx="789637" cy="926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テキスト ボックス 11"/>
          <p:cNvSpPr txBox="1"/>
          <p:nvPr/>
        </p:nvSpPr>
        <p:spPr>
          <a:xfrm>
            <a:off x="683568" y="5795972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ユーザ</a:t>
            </a:r>
            <a:r>
              <a:rPr lang="en-US" altLang="ja-JP" sz="1800" dirty="0">
                <a:latin typeface="+mn-lt"/>
                <a:ea typeface="ＭＳ Ｐゴシック" panose="020B0600070205080204" pitchFamily="50" charset="-128"/>
              </a:rPr>
              <a:t>A</a:t>
            </a:r>
            <a:endParaRPr kumimoji="1" lang="ja-JP" altLang="en-US" sz="1800" dirty="0" smtClean="0"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3" name="右矢印 12"/>
          <p:cNvSpPr/>
          <p:nvPr/>
        </p:nvSpPr>
        <p:spPr>
          <a:xfrm>
            <a:off x="1835696" y="4893959"/>
            <a:ext cx="1658928" cy="26323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485830" y="4548671"/>
            <a:ext cx="2300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+mj-lt"/>
              </a:rPr>
              <a:t>状態</a:t>
            </a:r>
            <a:r>
              <a:rPr kumimoji="1" lang="ja-JP" altLang="en-US" sz="1600" dirty="0" smtClean="0">
                <a:latin typeface="+mj-lt"/>
              </a:rPr>
              <a:t>を見る，チェックイン</a:t>
            </a:r>
            <a:endParaRPr kumimoji="1" lang="ja-JP" altLang="en-US" sz="1600" dirty="0" smtClean="0">
              <a:latin typeface="+mj-lt"/>
            </a:endParaRPr>
          </a:p>
        </p:txBody>
      </p:sp>
      <p:sp>
        <p:nvSpPr>
          <p:cNvPr id="15" name="右矢印 14"/>
          <p:cNvSpPr/>
          <p:nvPr/>
        </p:nvSpPr>
        <p:spPr>
          <a:xfrm>
            <a:off x="5090586" y="4907609"/>
            <a:ext cx="1658928" cy="26323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 rot="10800000">
            <a:off x="1828641" y="5253999"/>
            <a:ext cx="1658928" cy="26323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047409" y="5538718"/>
            <a:ext cx="1181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+mj-lt"/>
              </a:rPr>
              <a:t>状態</a:t>
            </a:r>
            <a:r>
              <a:rPr kumimoji="1" lang="ja-JP" altLang="en-US" sz="1600" dirty="0" smtClean="0">
                <a:latin typeface="+mj-lt"/>
              </a:rPr>
              <a:t>を表示</a:t>
            </a:r>
            <a:endParaRPr kumimoji="1" lang="ja-JP" altLang="en-US" sz="1600" dirty="0" smtClean="0">
              <a:latin typeface="+mj-lt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4700904" y="4581128"/>
            <a:ext cx="23150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+mj-lt"/>
              </a:rPr>
              <a:t>状態</a:t>
            </a:r>
            <a:r>
              <a:rPr lang="ja-JP" altLang="en-US" sz="1600" dirty="0" smtClean="0">
                <a:latin typeface="+mj-lt"/>
              </a:rPr>
              <a:t>を更新，状態を取得</a:t>
            </a:r>
            <a:endParaRPr kumimoji="1" lang="ja-JP" altLang="en-US" sz="1600" dirty="0" smtClean="0">
              <a:latin typeface="+mj-lt"/>
            </a:endParaRPr>
          </a:p>
        </p:txBody>
      </p:sp>
      <p:sp>
        <p:nvSpPr>
          <p:cNvPr id="19" name="右矢印 18"/>
          <p:cNvSpPr/>
          <p:nvPr/>
        </p:nvSpPr>
        <p:spPr>
          <a:xfrm rot="10800000">
            <a:off x="5090586" y="5279773"/>
            <a:ext cx="1658928" cy="26323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357277" y="5538894"/>
            <a:ext cx="1173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>
                <a:latin typeface="+mj-lt"/>
              </a:rPr>
              <a:t>状態</a:t>
            </a:r>
            <a:r>
              <a:rPr kumimoji="1" lang="ja-JP" altLang="en-US" sz="1600" dirty="0" smtClean="0">
                <a:latin typeface="+mj-lt"/>
              </a:rPr>
              <a:t>を返す</a:t>
            </a:r>
            <a:endParaRPr kumimoji="1" lang="ja-JP" altLang="en-US" sz="1600" dirty="0" smtClean="0">
              <a:latin typeface="+mj-lt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020272" y="5795972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>
                <a:latin typeface="+mj-lt"/>
              </a:rPr>
              <a:t>避難所</a:t>
            </a:r>
            <a:r>
              <a:rPr kumimoji="1" lang="en-US" altLang="ja-JP" sz="1800" dirty="0" smtClean="0">
                <a:latin typeface="+mj-lt"/>
              </a:rPr>
              <a:t>B</a:t>
            </a:r>
            <a:r>
              <a:rPr kumimoji="1" lang="ja-JP" altLang="en-US" sz="1800" dirty="0" smtClean="0">
                <a:latin typeface="+mj-lt"/>
              </a:rPr>
              <a:t>の状態</a:t>
            </a:r>
            <a:endParaRPr kumimoji="1" lang="ja-JP" altLang="en-US" sz="1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299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サービスの流れ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ユーザ</a:t>
            </a:r>
            <a:r>
              <a:rPr kumimoji="1" lang="en-US" altLang="ja-JP" dirty="0" smtClean="0"/>
              <a:t>A</a:t>
            </a:r>
            <a:r>
              <a:rPr kumimoji="1" lang="ja-JP" altLang="en-US" dirty="0" err="1" smtClean="0"/>
              <a:t>が避</a:t>
            </a:r>
            <a:r>
              <a:rPr kumimoji="1" lang="ja-JP" altLang="en-US" dirty="0" smtClean="0"/>
              <a:t>難所</a:t>
            </a:r>
            <a:r>
              <a:rPr kumimoji="1" lang="en-US" altLang="ja-JP" dirty="0" smtClean="0"/>
              <a:t>B</a:t>
            </a:r>
            <a:r>
              <a:rPr kumimoji="1" lang="ja-JP" altLang="en-US" dirty="0" smtClean="0"/>
              <a:t>にチェックインした場合</a:t>
            </a:r>
            <a:endParaRPr kumimoji="1" lang="en-US" altLang="ja-JP" dirty="0" smtClean="0"/>
          </a:p>
          <a:p>
            <a:pPr lvl="1"/>
            <a:r>
              <a:rPr lang="ja-JP" altLang="en-US" dirty="0"/>
              <a:t>さっきのユーザ室谷が検索→チェックインするとどうなる</a:t>
            </a:r>
            <a:r>
              <a:rPr lang="ja-JP" altLang="en-US" dirty="0" smtClean="0"/>
              <a:t>か</a:t>
            </a:r>
            <a:endParaRPr lang="en-US" altLang="ja-JP" dirty="0" smtClean="0"/>
          </a:p>
          <a:p>
            <a:pPr lvl="1"/>
            <a:r>
              <a:rPr lang="ja-JP" altLang="en-US" dirty="0"/>
              <a:t>他のユーザも避難してくると，リアルタイムな混雑状況を可視化</a:t>
            </a:r>
            <a:r>
              <a:rPr lang="ja-JP" altLang="en-US" dirty="0" smtClean="0"/>
              <a:t>した避難所マップができる</a:t>
            </a:r>
            <a:r>
              <a:rPr lang="ja-JP" altLang="en-US" dirty="0"/>
              <a:t/>
            </a:r>
            <a:br>
              <a:rPr lang="ja-JP" altLang="en-US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6</a:t>
            </a:fld>
            <a:endParaRPr lang="en-US" altLang="ja-JP"/>
          </a:p>
        </p:txBody>
      </p:sp>
      <p:pic>
        <p:nvPicPr>
          <p:cNvPr id="5" name="コンテンツ プレースホルダ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99792" y="4651860"/>
            <a:ext cx="1069962" cy="125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2725689" y="6011996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ユーザ</a:t>
            </a:r>
            <a:r>
              <a:rPr lang="en-US" altLang="ja-JP" sz="1800" dirty="0">
                <a:latin typeface="+mn-lt"/>
                <a:ea typeface="ＭＳ Ｐゴシック" panose="020B0600070205080204" pitchFamily="50" charset="-128"/>
              </a:rPr>
              <a:t>A</a:t>
            </a:r>
            <a:endParaRPr kumimoji="1" lang="ja-JP" altLang="en-US" sz="1800" dirty="0" smtClean="0">
              <a:latin typeface="+mn-lt"/>
              <a:ea typeface="ＭＳ Ｐゴシック" panose="020B0600070205080204" pitchFamily="50" charset="-128"/>
            </a:endParaRPr>
          </a:p>
        </p:txBody>
      </p:sp>
      <p:pic>
        <p:nvPicPr>
          <p:cNvPr id="7" name="Picture 2" descr="https://1.bp.blogspot.com/-XKTafTy2_Bw/UOKDYzJbICI/AAAAAAAAKNY/tTeng5oVcJk/s1600/schoo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028" y="5579341"/>
            <a:ext cx="973404" cy="61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2.bp.blogspot.com/-9dUKu2CVEgg/VfS6KXqDqkI/AAAAAAAAxOA/N7W0ofbVlH8/s800/building_kouminka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226" y="4365104"/>
            <a:ext cx="780190" cy="7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体育館のイラスト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5445224"/>
            <a:ext cx="1112258" cy="82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木造校舎のイラスト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437112"/>
            <a:ext cx="986058" cy="72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6372200" y="630002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登録済みの避難所</a:t>
            </a: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429381" y="507589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800" dirty="0" smtClean="0">
                <a:latin typeface="+mj-lt"/>
              </a:rPr>
              <a:t>避難所</a:t>
            </a:r>
            <a:r>
              <a:rPr kumimoji="1" lang="en-US" altLang="ja-JP" sz="1800" dirty="0" smtClean="0">
                <a:latin typeface="+mj-lt"/>
              </a:rPr>
              <a:t>B</a:t>
            </a:r>
            <a:endParaRPr kumimoji="1" lang="ja-JP" altLang="en-US" sz="1800" dirty="0" smtClean="0">
              <a:latin typeface="+mj-lt"/>
            </a:endParaRPr>
          </a:p>
        </p:txBody>
      </p:sp>
      <p:sp>
        <p:nvSpPr>
          <p:cNvPr id="13" name="角丸四角形 12"/>
          <p:cNvSpPr/>
          <p:nvPr/>
        </p:nvSpPr>
        <p:spPr>
          <a:xfrm>
            <a:off x="3995936" y="2754894"/>
            <a:ext cx="1603572" cy="914400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800" dirty="0" smtClean="0">
                <a:solidFill>
                  <a:schemeClr val="tx1"/>
                </a:solidFill>
              </a:rPr>
              <a:t>・ユーザ</a:t>
            </a:r>
            <a:r>
              <a:rPr kumimoji="1" lang="en-US" altLang="ja-JP" sz="1800" dirty="0" smtClean="0">
                <a:solidFill>
                  <a:schemeClr val="tx1"/>
                </a:solidFill>
              </a:rPr>
              <a:t>A</a:t>
            </a:r>
          </a:p>
          <a:p>
            <a:r>
              <a:rPr lang="ja-JP" altLang="en-US" sz="1800" dirty="0" smtClean="0">
                <a:solidFill>
                  <a:schemeClr val="tx1"/>
                </a:solidFill>
              </a:rPr>
              <a:t>・避難所</a:t>
            </a:r>
            <a:r>
              <a:rPr lang="en-US" altLang="ja-JP" sz="1800" dirty="0" smtClean="0">
                <a:solidFill>
                  <a:schemeClr val="tx1"/>
                </a:solidFill>
              </a:rPr>
              <a:t>B</a:t>
            </a:r>
          </a:p>
          <a:p>
            <a:r>
              <a:rPr kumimoji="1" lang="ja-JP" altLang="en-US" sz="1800" dirty="0" smtClean="0">
                <a:solidFill>
                  <a:schemeClr val="tx1"/>
                </a:solidFill>
              </a:rPr>
              <a:t>・</a:t>
            </a:r>
            <a:r>
              <a:rPr kumimoji="1" lang="en-US" altLang="ja-JP" sz="1800" dirty="0" smtClean="0">
                <a:solidFill>
                  <a:schemeClr val="tx1"/>
                </a:solidFill>
              </a:rPr>
              <a:t>etc.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583287" y="2315386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チェックイン</a:t>
            </a:r>
            <a:r>
              <a:rPr lang="ja-JP" altLang="en-US" sz="18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エンティティ</a:t>
            </a:r>
            <a:endParaRPr kumimoji="1" lang="ja-JP" altLang="en-US" sz="1800" b="1" dirty="0" smtClean="0"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15" name="右矢印 14"/>
          <p:cNvSpPr/>
          <p:nvPr/>
        </p:nvSpPr>
        <p:spPr>
          <a:xfrm rot="21107121">
            <a:off x="3964909" y="4883710"/>
            <a:ext cx="3506755" cy="41000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421594" y="4592199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チェックイン</a:t>
            </a:r>
            <a:endParaRPr kumimoji="1" lang="ja-JP" altLang="en-US" sz="1800" b="1" dirty="0" smtClean="0">
              <a:latin typeface="+mn-lt"/>
              <a:ea typeface="ＭＳ Ｐゴシック" panose="020B0600070205080204" pitchFamily="50" charset="-128"/>
            </a:endParaRPr>
          </a:p>
        </p:txBody>
      </p:sp>
      <p:sp>
        <p:nvSpPr>
          <p:cNvPr id="20" name="右矢印 19"/>
          <p:cNvSpPr/>
          <p:nvPr/>
        </p:nvSpPr>
        <p:spPr>
          <a:xfrm rot="18058868">
            <a:off x="3394854" y="4100532"/>
            <a:ext cx="960773" cy="35307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/>
          <p:cNvSpPr/>
          <p:nvPr/>
        </p:nvSpPr>
        <p:spPr>
          <a:xfrm rot="7299458">
            <a:off x="2965434" y="3921240"/>
            <a:ext cx="960773" cy="35307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右矢印 21"/>
          <p:cNvSpPr/>
          <p:nvPr/>
        </p:nvSpPr>
        <p:spPr>
          <a:xfrm rot="1596610">
            <a:off x="5801297" y="3787035"/>
            <a:ext cx="1692114" cy="353518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 rot="12417001">
            <a:off x="5962633" y="3405549"/>
            <a:ext cx="1692114" cy="353518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439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プロトタイプ実装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利用した技術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サーバ開発言語</a:t>
            </a:r>
            <a:r>
              <a:rPr lang="ja-JP" altLang="en-US" dirty="0"/>
              <a:t>：</a:t>
            </a:r>
            <a:r>
              <a:rPr lang="en-US" altLang="ja-JP" dirty="0" smtClean="0"/>
              <a:t>Java</a:t>
            </a:r>
          </a:p>
          <a:p>
            <a:pPr lvl="1"/>
            <a:r>
              <a:rPr kumimoji="1" lang="ja-JP" altLang="en-US" dirty="0" smtClean="0"/>
              <a:t>アプリケーションフレームワーク</a:t>
            </a:r>
            <a:r>
              <a:rPr lang="ja-JP" altLang="en-US" dirty="0"/>
              <a:t>：</a:t>
            </a:r>
            <a:r>
              <a:rPr kumimoji="1" lang="en-US" altLang="ja-JP" dirty="0" smtClean="0"/>
              <a:t>Spring Boot</a:t>
            </a:r>
          </a:p>
          <a:p>
            <a:pPr lvl="1"/>
            <a:r>
              <a:rPr lang="ja-JP" altLang="en-US" dirty="0" smtClean="0"/>
              <a:t>データベース：</a:t>
            </a:r>
            <a:r>
              <a:rPr lang="en-US" altLang="ja-JP" dirty="0" smtClean="0"/>
              <a:t>MySQL 8.0.20</a:t>
            </a:r>
          </a:p>
          <a:p>
            <a:pPr lvl="1"/>
            <a:r>
              <a:rPr kumimoji="1" lang="en-US" altLang="ja-JP" dirty="0" smtClean="0"/>
              <a:t>Web</a:t>
            </a:r>
            <a:r>
              <a:rPr kumimoji="1" lang="ja-JP" altLang="en-US" dirty="0" smtClean="0"/>
              <a:t>サーバ：</a:t>
            </a:r>
            <a:r>
              <a:rPr kumimoji="1" lang="en-US" altLang="ja-JP" dirty="0" smtClean="0"/>
              <a:t>Apache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Tomcat 9.0</a:t>
            </a:r>
          </a:p>
          <a:p>
            <a:pPr lvl="1"/>
            <a:r>
              <a:rPr lang="ja-JP" altLang="en-US" dirty="0" smtClean="0"/>
              <a:t>クライアント開発言語：</a:t>
            </a:r>
            <a:r>
              <a:rPr lang="en-US" altLang="ja-JP" dirty="0" smtClean="0"/>
              <a:t>HTML5</a:t>
            </a:r>
            <a:r>
              <a:rPr lang="ja-JP" altLang="en-US" dirty="0" err="1" smtClean="0"/>
              <a:t>，</a:t>
            </a:r>
            <a:r>
              <a:rPr lang="en-US" altLang="ja-JP" dirty="0" smtClean="0"/>
              <a:t>JavaScript</a:t>
            </a:r>
          </a:p>
          <a:p>
            <a:pPr lvl="1"/>
            <a:r>
              <a:rPr kumimoji="1" lang="en-US" altLang="ja-JP" dirty="0" smtClean="0"/>
              <a:t>CSS</a:t>
            </a:r>
            <a:r>
              <a:rPr kumimoji="1" lang="ja-JP" altLang="en-US" dirty="0" smtClean="0"/>
              <a:t>ライブラリ：</a:t>
            </a:r>
            <a:r>
              <a:rPr kumimoji="1" lang="en-US" altLang="ja-JP" dirty="0" smtClean="0"/>
              <a:t>BootStrap4</a:t>
            </a:r>
          </a:p>
          <a:p>
            <a:pPr marL="457200" lvl="1" indent="0">
              <a:buNone/>
            </a:pPr>
            <a:endParaRPr kumimoji="1" lang="en-US" altLang="ja-JP" dirty="0" smtClean="0"/>
          </a:p>
          <a:p>
            <a:r>
              <a:rPr lang="ja-JP" altLang="en-US" dirty="0"/>
              <a:t>利用</a:t>
            </a:r>
            <a:r>
              <a:rPr lang="ja-JP" altLang="en-US" dirty="0" smtClean="0"/>
              <a:t>したオープンデータ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神戸市指定緊急避難所</a:t>
            </a:r>
            <a:r>
              <a:rPr kumimoji="1" lang="en-US" altLang="ja-JP" dirty="0" smtClean="0"/>
              <a:t>335</a:t>
            </a:r>
            <a:r>
              <a:rPr kumimoji="1" lang="ja-JP" altLang="en-US" dirty="0" smtClean="0"/>
              <a:t>件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姫路市指定避難所</a:t>
            </a:r>
            <a:r>
              <a:rPr kumimoji="1" lang="en-US" altLang="ja-JP" dirty="0" smtClean="0"/>
              <a:t>255</a:t>
            </a:r>
            <a:r>
              <a:rPr kumimoji="1" lang="ja-JP" altLang="en-US" dirty="0" smtClean="0"/>
              <a:t>件</a:t>
            </a:r>
            <a:endParaRPr kumimoji="1" lang="en-US" altLang="ja-JP" dirty="0" smtClean="0"/>
          </a:p>
          <a:p>
            <a:pPr marL="457200" lvl="1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7728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プロトタイプ実装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登録画面，ログイン画面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8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00808"/>
            <a:ext cx="3024336" cy="464702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592" y="1700808"/>
            <a:ext cx="3506824" cy="446493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634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プロトタイプ実装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検索画面，チェックイン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9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33874"/>
            <a:ext cx="3786659" cy="457371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r="648"/>
          <a:stretch/>
        </p:blipFill>
        <p:spPr>
          <a:xfrm>
            <a:off x="5004048" y="1733874"/>
            <a:ext cx="3528392" cy="46052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414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heme/theme1.xml><?xml version="1.0" encoding="utf-8"?>
<a:theme xmlns:a="http://schemas.openxmlformats.org/drawingml/2006/main" name="緑">
  <a:themeElements>
    <a:clrScheme name="gree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ree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kumimoji="1" dirty="0" smtClean="0">
            <a:latin typeface="+mj-lt"/>
          </a:defRPr>
        </a:defPPr>
      </a:lstStyle>
    </a:txDef>
  </a:objectDefaults>
  <a:extraClrSchemeLst>
    <a:extraClrScheme>
      <a:clrScheme name="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プレゼンテーション2" id="{F52723F4-D675-45D6-8722-68C472488644}" vid="{5FAAEC43-F227-4C46-A9C5-1F0537874E74}"/>
    </a:ext>
  </a:ext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緑</Template>
  <TotalTime>55049</TotalTime>
  <Words>1808</Words>
  <Application>Microsoft Office PowerPoint</Application>
  <PresentationFormat>画面に合わせる (4:3)</PresentationFormat>
  <Paragraphs>353</Paragraphs>
  <Slides>28</Slides>
  <Notes>17</Notes>
  <HiddenSlides>3</HiddenSlides>
  <MMClips>4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6" baseType="lpstr">
      <vt:lpstr>ＭＳ Ｐゴシック</vt:lpstr>
      <vt:lpstr>ＭＳ Ｐ明朝</vt:lpstr>
      <vt:lpstr>Osaka</vt:lpstr>
      <vt:lpstr>Arial</vt:lpstr>
      <vt:lpstr>Times</vt:lpstr>
      <vt:lpstr>Times New Roman</vt:lpstr>
      <vt:lpstr>Wingdings</vt:lpstr>
      <vt:lpstr>緑</vt:lpstr>
      <vt:lpstr>ドメインモデリング</vt:lpstr>
      <vt:lpstr>ドメインモデリング</vt:lpstr>
      <vt:lpstr>避難所距離検索サービス</vt:lpstr>
      <vt:lpstr>チェックインサービス</vt:lpstr>
      <vt:lpstr>避難所詳細取得サービス</vt:lpstr>
      <vt:lpstr>サービスの流れ</vt:lpstr>
      <vt:lpstr>プロトタイプ実装</vt:lpstr>
      <vt:lpstr>プロトタイプ実装</vt:lpstr>
      <vt:lpstr>プロトタイプ実装</vt:lpstr>
      <vt:lpstr>考察</vt:lpstr>
      <vt:lpstr>まとめ</vt:lpstr>
      <vt:lpstr>Technical Details</vt:lpstr>
      <vt:lpstr>避難所エンティティ</vt:lpstr>
      <vt:lpstr>避難所エンティティ</vt:lpstr>
      <vt:lpstr>ユーザエンティティ</vt:lpstr>
      <vt:lpstr>ユーザエンティティ</vt:lpstr>
      <vt:lpstr>チェックインエンティティ</vt:lpstr>
      <vt:lpstr>チェックインエンティティ</vt:lpstr>
      <vt:lpstr>避難所の状態</vt:lpstr>
      <vt:lpstr>避難所の状態</vt:lpstr>
      <vt:lpstr>ユーザの状態</vt:lpstr>
      <vt:lpstr>ユーザの状態</vt:lpstr>
      <vt:lpstr>Screenshots of Prototype</vt:lpstr>
      <vt:lpstr>ShelterNaviプロトタイプ</vt:lpstr>
      <vt:lpstr>ShelterNaviプロトタイプ</vt:lpstr>
      <vt:lpstr>ShelterNaviプロトタイプ</vt:lpstr>
      <vt:lpstr>ShelterNaviプロトタイプ</vt:lpstr>
      <vt:lpstr>ShelterNaviプロトタイプ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Shelter Navigation with Considering Three Cs in the corona age</dc:title>
  <dc:creator>中田 大翔</dc:creator>
  <cp:lastModifiedBy>murotani</cp:lastModifiedBy>
  <cp:revision>319</cp:revision>
  <cp:lastPrinted>2015-02-14T18:29:24Z</cp:lastPrinted>
  <dcterms:created xsi:type="dcterms:W3CDTF">2020-09-23T14:05:07Z</dcterms:created>
  <dcterms:modified xsi:type="dcterms:W3CDTF">2021-01-20T09:56:12Z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